
<file path=[Content_Types].xml><?xml version="1.0" encoding="utf-8"?>
<Types xmlns="http://schemas.openxmlformats.org/package/2006/content-types">
  <Default Extension="png" ContentType="image/png"/>
  <Default Extension="jpeg" ContentType="image/jpeg"/>
  <Default Extension="xml" ContentType="application/xml"/>
  <Default Extension="mp4" ContentType="video/mp4"/>
  <Default Extension="rels" ContentType="application/vnd.openxmlformats-package.relationships+xml"/>
  <Override PartName="/ppt/notesSlides/notesSlide8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2.xml" ContentType="application/vnd.openxmlformats-officedocument.theme+xml"/>
  <Override PartName="/ppt/slides/slide6.xml" ContentType="application/vnd.openxmlformats-officedocument.presentationml.slide+xml"/>
  <Override PartName="/ppt/slides/slide10.xml" ContentType="application/vnd.openxmlformats-officedocument.presentationml.slide+xml"/>
  <Override PartName="/ppt/notesSlides/notesSlide9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1.xml" ContentType="application/vnd.openxmlformats-officedocument.presentationml.notesSlide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slides/slide4.xml" ContentType="application/vnd.openxmlformats-officedocument.presentationml.slide+xml"/>
  <Override PartName="/docProps/app.xml" ContentType="application/vnd.openxmlformats-officedocument.extended-properties+xml"/>
  <Override PartName="/ppt/slides/slide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3.xml" ContentType="application/vnd.openxmlformats-officedocument.presentationml.slide+xml"/>
  <Override PartName="/ppt/slides/slide11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s/slide5.xml" ContentType="application/vnd.openxmlformats-officedocument.presentationml.slide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0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8.xml" ContentType="application/vnd.openxmlformats-officedocument.presentationml.slide+xml"/>
  <Override PartName="/ppt/slides/slide1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2" Type="http://schemas.openxmlformats.org/officeDocument/2006/relationships/extended-properties" Target="docProps/app.xml" /><Relationship Id="rId1" Type="http://schemas.openxmlformats.org/package/2006/relationships/metadata/core-properties" Target="docProps/core.xml" /><Relationship Id="rId0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1">
  <p:sldMasterIdLst>
    <p:sldMasterId id="2147483648" r:id="rId0"/>
  </p:sldMasterIdLst>
  <p:notesMasterIdLst>
    <p:notesMasterId r:id="rId15"/>
  </p:notesMasterIdLst>
  <p:sldIdLst>
    <p:sldId id="256" r:id="rId1"/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12192000" cy="6858000"/>
  <p:notesSz cx="6858000" cy="12192000"/>
  <p:defaultTextStyle/>
</p:presentation>
</file>

<file path=ppt/presProps.xml><?xml version="1.0" encoding="utf-8"?>
<p:presentationPr xmlns:p="http://schemas.openxmlformats.org/presentationml/2006/main">
  <p:showPr showNarration="1"/>
</p:presentationPr>
</file>

<file path=ppt/_rels/presentation.xml.rels><?xml version="1.0" encoding="UTF-8" standalone="yes"?><Relationships xmlns="http://schemas.openxmlformats.org/package/2006/relationships"><Relationship Id="rId8" Type="http://schemas.openxmlformats.org/officeDocument/2006/relationships/slide" Target="slides/slide8.xml" /><Relationship Id="rId7" Type="http://schemas.openxmlformats.org/officeDocument/2006/relationships/slide" Target="slides/slide7.xml" /><Relationship Id="rId5" Type="http://schemas.openxmlformats.org/officeDocument/2006/relationships/slide" Target="slides/slide5.xml" /><Relationship Id="rId2" Type="http://schemas.openxmlformats.org/officeDocument/2006/relationships/slide" Target="slides/slide2.xml" /><Relationship Id="rId14" Type="http://schemas.openxmlformats.org/officeDocument/2006/relationships/slide" Target="slides/slide14.xml" /><Relationship Id="rId3" Type="http://schemas.openxmlformats.org/officeDocument/2006/relationships/slide" Target="slides/slide3.xml" /><Relationship Id="rId0" Type="http://schemas.openxmlformats.org/officeDocument/2006/relationships/slideMaster" Target="slideMasters/slideMaster1.xml" /><Relationship Id="rId9" Type="http://schemas.openxmlformats.org/officeDocument/2006/relationships/slide" Target="slides/slide9.xml" /><Relationship Id="rId12" Type="http://schemas.openxmlformats.org/officeDocument/2006/relationships/slide" Target="slides/slide12.xml" /><Relationship Id="rId11" Type="http://schemas.openxmlformats.org/officeDocument/2006/relationships/slide" Target="slides/slide11.xml" /><Relationship Id="rId4" Type="http://schemas.openxmlformats.org/officeDocument/2006/relationships/slide" Target="slides/slide4.xml" /><Relationship Id="rId15" Type="http://schemas.openxmlformats.org/officeDocument/2006/relationships/notesMaster" Target="notesMasters/notesMaster1.xml" /><Relationship Id="rId10" Type="http://schemas.openxmlformats.org/officeDocument/2006/relationships/slide" Target="slides/slide10.xml" /><Relationship Id="rId16" Type="http://schemas.openxmlformats.org/officeDocument/2006/relationships/presProps" Target="presProps.xml" /><Relationship Id="rId13" Type="http://schemas.openxmlformats.org/officeDocument/2006/relationships/slide" Target="slides/slide13.xml" /><Relationship Id="rId6" Type="http://schemas.openxmlformats.org/officeDocument/2006/relationships/slide" Target="slides/slide6.xml" /><Relationship Id="rId1" Type="http://schemas.openxmlformats.org/officeDocument/2006/relationships/slide" Target="slides/slide1.xml" /></Relationships>
</file>

<file path=ppt/notesMasters/_rels/notesMaster1.xml.rels><?xml version="1.0" encoding="UTF-8" standalone="yes"?><Relationships xmlns="http://schemas.openxmlformats.org/package/2006/relationships"><Relationship Id="rId0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/>
            <a:r>
              <a:rPr lang="zh-CN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单</a:t>
            </a:r>
            <a:r>
              <a:rPr lang="zh-CN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击</a:t>
            </a:r>
            <a:r>
              <a:rPr lang="zh-CN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以</a:t>
            </a:r>
            <a:r>
              <a:rPr lang="zh-CN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移</a:t>
            </a:r>
            <a:r>
              <a:rPr lang="zh-CN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动</a:t>
            </a:r>
            <a:r>
              <a:rPr lang="zh-CN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幻</a:t>
            </a:r>
            <a:r>
              <a:rPr lang="zh-CN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灯</a:t>
            </a:r>
            <a:r>
              <a:rPr lang="zh-CN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片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点击编辑备注格式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D18B7810-680E-49EC-AB62-9C1A00D99D57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notesMaster>
</file>

<file path=ppt/notesSlides/_rels/notesSlide1.xml.rels>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0" Type="http://schemas.openxmlformats.org/officeDocument/2006/relationships/slide" Target="../slides/slide1.xml" /></Relationships>
</file>

<file path=ppt/notesSlides/_rels/notesSlide2.xml.rels>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0" Type="http://schemas.openxmlformats.org/officeDocument/2006/relationships/slide" Target="../slides/slide10.xml" /></Relationships>
</file>

<file path=ppt/notesSlides/_rels/notesSlide3.xml.rels>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0" Type="http://schemas.openxmlformats.org/officeDocument/2006/relationships/slide" Target="../slides/slide14.xml" /></Relationships>
</file>

<file path=ppt/notesSlides/_rels/notesSlide4.xml.rels>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0" Type="http://schemas.openxmlformats.org/officeDocument/2006/relationships/slide" Target="../slides/slide2.xml" /></Relationships>
</file>

<file path=ppt/notesSlides/_rels/notesSlide5.xml.rels>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0" Type="http://schemas.openxmlformats.org/officeDocument/2006/relationships/slide" Target="../slides/slide3.xml" /></Relationships>
</file>

<file path=ppt/notesSlides/_rels/notesSlide6.xml.rels>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0" Type="http://schemas.openxmlformats.org/officeDocument/2006/relationships/slide" Target="../slides/slide4.xml" /></Relationships>
</file>

<file path=ppt/notesSlides/_rels/notesSlide7.xml.rels>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0" Type="http://schemas.openxmlformats.org/officeDocument/2006/relationships/slide" Target="../slides/slide5.xml" /></Relationships>
</file>

<file path=ppt/notesSlides/_rels/notesSlide8.xml.rels>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0" Type="http://schemas.openxmlformats.org/officeDocument/2006/relationships/slide" Target="../slides/slide6.xml" /></Relationships>
</file>

<file path=ppt/notesSlides/_rels/notesSlide9.xml.rels>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0" Type="http://schemas.openxmlformats.org/officeDocument/2006/relationships/slide" Target="../slides/slide7.xml" /></Relationships>
</file>

<file path=ppt/notesSlides/_rels/notesSlide10.xml.rels>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0" Type="http://schemas.openxmlformats.org/officeDocument/2006/relationships/slide" Target="../slides/slide8.xml" /></Relationships>
</file>

<file path=ppt/notesSlides/_rels/notesSlide11.xml.rels>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0" Type="http://schemas.openxmlformats.org/officeDocument/2006/relationships/slide" Target="../slides/slide9.xml" /></Relationships>
</file>

<file path=ppt/notesSlides/notesSlide1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  <p:txBody>
          <a:bodyPr/>
          <a:p>
            <a:pPr/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A6FA75D-63A9-44F7-B0F4-E06D8C5EBDCB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&lt;编号&gt;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>
  <p:cSld>
    <p:spTree>
      <p:nvGrpSpPr>
        <p:cNvPr id="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  <p:txBody>
          <a:bodyPr/>
          <a:p>
            <a:pPr/>
            <a:endParaRPr/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sldNum" idx="1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3752876-6CDA-40B0-BAFB-1B70CBB29946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&lt;编号&gt;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>
  <p:cSld>
    <p:spTree>
      <p:nvGrpSpPr>
        <p:cNvPr id="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  <p:txBody>
          <a:bodyPr/>
          <a:p>
            <a:pPr/>
            <a:endParaRPr/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sldNum" idx="1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3730EB9-F5D7-4F9C-808D-76AB43E9C5C2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&lt;编号&gt;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  <p:txBody>
          <a:bodyPr/>
          <a:p>
            <a:pPr/>
            <a:endParaRPr/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sldNum" idx="1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3A854BF-F17B-4D70-A654-3AED6C75BFE5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&lt;编号&gt;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>
  <p:cSld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  <p:txBody>
          <a:bodyPr/>
          <a:p>
            <a:pPr/>
            <a:endParaRPr/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sldNum" idx="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26BC2D5-4FEA-4110-9528-2DDEB2988644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&lt;编号&gt;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>
  <p:cSld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  <p:txBody>
          <a:bodyPr/>
          <a:p>
            <a:pPr/>
            <a:endParaRPr/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sldNum" idx="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93289AC-23A9-4025-8339-DB43907A21A7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&lt;编号&gt;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>
  <p:cSld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  <p:txBody>
          <a:bodyPr/>
          <a:p>
            <a:pPr/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sldNum" idx="1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99E76CB-AB2F-494D-A871-2140ED59099A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&lt;编号&gt;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  <p:txBody>
          <a:bodyPr/>
          <a:p>
            <a:pPr/>
            <a:endParaRPr/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sldNum" idx="1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C32D607-A48E-4B74-BEF5-98D99E5006CA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&lt;编号&gt;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  <p:txBody>
          <a:bodyPr/>
          <a:p>
            <a:pPr/>
            <a:endParaRPr/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sldNum" idx="1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F2B92A0-C5AA-45AD-9CFE-C47A42B480EB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&lt;编号&gt;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>
  <p:cSld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  <p:txBody>
          <a:bodyPr/>
          <a:p>
            <a:pPr/>
            <a:endParaRPr/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sldNum" idx="1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6A63FB4-1377-4E95-94ED-C4614D36E878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&lt;编号&gt;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>
  <p:cSld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  <p:txBody>
          <a:bodyPr/>
          <a:p>
            <a:pPr/>
            <a:endParaRPr/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sldNum" idx="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0913FFF-4808-4FB2-BA99-7AB5BB138184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&lt;编号&gt;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0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p="http://schemas.openxmlformats.org/presentationml/2006/main" type="blank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 /><Relationship Id="rId0" Type="http://schemas.openxmlformats.org/officeDocument/2006/relationships/slideLayout" Target="../slideLayouts/slideLayout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zh-CN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buNone/>
            </a:pPr>
            <a:r>
              <a:rPr lang="zh-CN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单击以编辑标题文本格式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点击以编辑提纲文本格式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第二提纲级别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第三提纲级别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第四提纲级别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第五提纲级别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第六提纲级别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第七提纲级别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0"/>
  </p:sldLayoutIdLst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notesSlide" Target="../notesSlides/notesSlide1.xml" /><Relationship Id="rId0" Type="http://schemas.openxmlformats.org/officeDocument/2006/relationships/slideLayout" Target="../slideLayouts/slideLayout1.xml" /></Relationships>
</file>

<file path=ppt/slides/_rels/slide2.xml.rels><?xml version="1.0" encoding="UTF-8" standalone="yes"?><Relationships xmlns="http://schemas.openxmlformats.org/package/2006/relationships"><Relationship Id="rId3" Type="http://schemas.openxmlformats.org/officeDocument/2006/relationships/image" Target="media/image2.jpeg" /><Relationship Id="rId2" Type="http://schemas.openxmlformats.org/officeDocument/2006/relationships/image" Target="media/image1.jpeg" /><Relationship Id="rId1" Type="http://schemas.openxmlformats.org/officeDocument/2006/relationships/notesSlide" Target="../notesSlides/notesSlide4.xml" /><Relationship Id="rId0" Type="http://schemas.openxmlformats.org/officeDocument/2006/relationships/slideLayout" Target="../slideLayouts/slideLayout1.xml" 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notesSlide" Target="../notesSlides/notesSlide5.xml" /><Relationship Id="rId0" Type="http://schemas.openxmlformats.org/officeDocument/2006/relationships/slideLayout" Target="../slideLayouts/slideLayout1.xml" 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notesSlide" Target="../notesSlides/notesSlide6.xml" /><Relationship Id="rId0" Type="http://schemas.openxmlformats.org/officeDocument/2006/relationships/slideLayout" Target="../slideLayouts/slideLayout1.xml" /></Relationships>
</file>

<file path=ppt/slides/_rels/slide5.xml.rels><?xml version="1.0" encoding="UTF-8" standalone="yes"?><Relationships xmlns="http://schemas.openxmlformats.org/package/2006/relationships"><Relationship Id="rId3" Type="http://schemas.microsoft.com/office/2007/relationships/media" Target="media/media1.mp4" /><Relationship Id="rId1" Type="http://schemas.openxmlformats.org/officeDocument/2006/relationships/notesSlide" Target="../notesSlides/notesSlide7.xml" /><Relationship Id="rId4" Type="http://schemas.openxmlformats.org/officeDocument/2006/relationships/image" Target="media/image1.jpeg" /><Relationship Id="rId2" Type="http://schemas.openxmlformats.org/officeDocument/2006/relationships/video" Target="media/media1.mp4" /><Relationship Id="rId0" Type="http://schemas.openxmlformats.org/officeDocument/2006/relationships/slideLayout" Target="../slideLayouts/slideLayout1.xml" /></Relationships>
</file>

<file path=ppt/slides/_rels/slide6.xml.rels><?xml version="1.0" encoding="UTF-8" standalone="yes"?><Relationships xmlns="http://schemas.openxmlformats.org/package/2006/relationships"><Relationship Id="rId4" Type="http://schemas.openxmlformats.org/officeDocument/2006/relationships/image" Target="media/image2.jpeg" /><Relationship Id="rId3" Type="http://schemas.microsoft.com/office/2007/relationships/media" Target="media/media2.mp4" /><Relationship Id="rId2" Type="http://schemas.openxmlformats.org/officeDocument/2006/relationships/video" Target="media/media2.mp4" /><Relationship Id="rId1" Type="http://schemas.openxmlformats.org/officeDocument/2006/relationships/notesSlide" Target="../notesSlides/notesSlide8.xml" /><Relationship Id="rId0" Type="http://schemas.openxmlformats.org/officeDocument/2006/relationships/slideLayout" Target="../slideLayouts/slideLayout1.xml" /></Relationships>
</file>

<file path=ppt/slides/_rels/slide7.xml.rels><?xml version="1.0" encoding="UTF-8" standalone="yes"?><Relationships xmlns="http://schemas.openxmlformats.org/package/2006/relationships"><Relationship Id="rId2" Type="http://schemas.openxmlformats.org/officeDocument/2006/relationships/image" Target="media/image3.png" /><Relationship Id="rId1" Type="http://schemas.openxmlformats.org/officeDocument/2006/relationships/notesSlide" Target="../notesSlides/notesSlide9.xml" /><Relationship Id="rId0" Type="http://schemas.openxmlformats.org/officeDocument/2006/relationships/slideLayout" Target="../slideLayouts/slideLayout1.xml" 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notesSlide" Target="../notesSlides/notesSlide10.xml" /><Relationship Id="rId0" Type="http://schemas.openxmlformats.org/officeDocument/2006/relationships/slideLayout" Target="../slideLayouts/slideLayout1.xml" 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notesSlide" Target="../notesSlides/notesSlide11.xml" /><Relationship Id="rId0" Type="http://schemas.openxmlformats.org/officeDocument/2006/relationships/slideLayout" Target="../slideLayouts/slideLayout1.xml" 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notesSlide" Target="../notesSlides/notesSlide2.xml" /><Relationship Id="rId0" Type="http://schemas.openxmlformats.org/officeDocument/2006/relationships/slideLayout" Target="../slideLayouts/slideLayout1.xml" /></Relationships>
</file>

<file path=ppt/slides/_rels/slide11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12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13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notesSlide" Target="../notesSlides/notesSlide3.xml" /><Relationship Id="rId0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p="http://schemas.openxmlformats.org/presentationml/2006/main">
  <p:cSld>
    <p:bg>
      <p:bgPr>
        <a:solidFill>
          <a:srgbClr val="2A16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412480" y="1874520"/>
            <a:ext cx="2468520" cy="2468520"/>
          </a:xfrm>
          <a:prstGeom prst="ellipse">
            <a:avLst/>
          </a:prstGeom>
          <a:noFill/>
          <a:ln w="17780">
            <a:solidFill>
              <a:srgbClr val="EA580C">
                <a:alpha val="58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Shape 1"/>
          <p:cNvSpPr/>
          <p:nvPr/>
        </p:nvSpPr>
        <p:spPr>
          <a:xfrm>
            <a:off x="7680960" y="1143000"/>
            <a:ext cx="3931560" cy="3931560"/>
          </a:xfrm>
          <a:prstGeom prst="ellipse">
            <a:avLst/>
          </a:prstGeom>
          <a:noFill/>
          <a:ln w="17780">
            <a:solidFill>
              <a:srgbClr val="EA580C">
                <a:alpha val="44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Shape 2"/>
          <p:cNvSpPr/>
          <p:nvPr/>
        </p:nvSpPr>
        <p:spPr>
          <a:xfrm>
            <a:off x="6949440" y="411480"/>
            <a:ext cx="5394600" cy="5394600"/>
          </a:xfrm>
          <a:prstGeom prst="ellipse">
            <a:avLst/>
          </a:prstGeom>
          <a:noFill/>
          <a:ln w="17780">
            <a:solidFill>
              <a:srgbClr val="EA580C">
                <a:alpha val="3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" name="Shape 3"/>
          <p:cNvSpPr/>
          <p:nvPr/>
        </p:nvSpPr>
        <p:spPr>
          <a:xfrm>
            <a:off x="6263640" y="-274320"/>
            <a:ext cx="6766200" cy="6766200"/>
          </a:xfrm>
          <a:prstGeom prst="ellipse">
            <a:avLst/>
          </a:prstGeom>
          <a:noFill/>
          <a:ln w="17780">
            <a:solidFill>
              <a:srgbClr val="EA580C">
                <a:alpha val="16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" name="Shape 4"/>
          <p:cNvSpPr/>
          <p:nvPr/>
        </p:nvSpPr>
        <p:spPr>
          <a:xfrm>
            <a:off x="9500760" y="2962800"/>
            <a:ext cx="292320" cy="292320"/>
          </a:xfrm>
          <a:prstGeom prst="ellipse">
            <a:avLst/>
          </a:prstGeom>
          <a:solidFill>
            <a:srgbClr val="EA580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" name="Shape 5"/>
          <p:cNvSpPr/>
          <p:nvPr/>
        </p:nvSpPr>
        <p:spPr>
          <a:xfrm>
            <a:off x="10725840" y="3017520"/>
            <a:ext cx="182520" cy="182520"/>
          </a:xfrm>
          <a:prstGeom prst="ellipse">
            <a:avLst/>
          </a:prstGeom>
          <a:solidFill>
            <a:srgbClr val="0F766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" name="Shape 6"/>
          <p:cNvSpPr/>
          <p:nvPr/>
        </p:nvSpPr>
        <p:spPr>
          <a:xfrm>
            <a:off x="7699320" y="3767400"/>
            <a:ext cx="145800" cy="145800"/>
          </a:xfrm>
          <a:prstGeom prst="ellipse">
            <a:avLst/>
          </a:prstGeom>
          <a:solidFill>
            <a:srgbClr val="B4530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" name="Shape 7"/>
          <p:cNvSpPr/>
          <p:nvPr/>
        </p:nvSpPr>
        <p:spPr>
          <a:xfrm>
            <a:off x="8531280" y="1252800"/>
            <a:ext cx="219240" cy="219240"/>
          </a:xfrm>
          <a:prstGeom prst="ellipse">
            <a:avLst/>
          </a:prstGeom>
          <a:solidFill>
            <a:srgbClr val="F0A26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11750040" y="4434840"/>
            <a:ext cx="164160" cy="164160"/>
          </a:xfrm>
          <a:prstGeom prst="ellipse">
            <a:avLst/>
          </a:prstGeom>
          <a:solidFill>
            <a:srgbClr val="F0A26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10122480" y="5715000"/>
            <a:ext cx="127800" cy="127800"/>
          </a:xfrm>
          <a:prstGeom prst="ellipse">
            <a:avLst/>
          </a:prstGeom>
          <a:solidFill>
            <a:srgbClr val="EA580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858000" y="1554480"/>
            <a:ext cx="118440" cy="118440"/>
          </a:xfrm>
          <a:prstGeom prst="ellipse">
            <a:avLst/>
          </a:prstGeom>
          <a:solidFill>
            <a:srgbClr val="F0A26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8880" rIns="90000" bIns="3888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11750040" y="1325880"/>
            <a:ext cx="100080" cy="100080"/>
          </a:xfrm>
          <a:prstGeom prst="ellipse">
            <a:avLst/>
          </a:prstGeom>
          <a:solidFill>
            <a:srgbClr val="0F766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6280" rIns="90000" bIns="2628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548640" y="1051560"/>
            <a:ext cx="82292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 spc="300">
                <a:solidFill>
                  <a:srgbClr val="F5B183"/>
                </a:solidFill>
                <a:effectLst/>
                <a:uFillTx/>
                <a:latin typeface="Microsoft YaHei"/>
                <a:ea typeface="Microsoft YaHei"/>
              </a:rPr>
              <a:t>CLIMAVIZ  ·  </a:t>
            </a:r>
            <a:r>
              <a:rPr lang="zh-CN" sz="1300" b="1" u="none" strike="noStrike" spc="300">
                <a:solidFill>
                  <a:srgbClr val="F5B183"/>
                </a:solidFill>
                <a:effectLst/>
                <a:uFillTx/>
                <a:latin typeface="Microsoft YaHei"/>
                <a:ea typeface="Microsoft YaHei"/>
              </a:rPr>
              <a:t>阶段成果汇报</a:t>
            </a:r>
            <a:endParaRPr lang="en-US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548640" y="1828800"/>
            <a:ext cx="9600840" cy="959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4800" b="1" u="none" strike="noStrik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环境感知可视化系统</a:t>
            </a:r>
            <a:endParaRPr lang="en-US" sz="4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548640" y="3017520"/>
            <a:ext cx="786348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30000"/>
              </a:lnSpc>
              <a:tabLst>
                <a:tab pos="0" algn="l"/>
              </a:tabLst>
            </a:pPr>
            <a:r>
              <a:rPr lang="zh-CN" sz="1700" b="0" u="none" strike="noStrike">
                <a:solidFill>
                  <a:srgbClr val="F3E1D3"/>
                </a:solidFill>
                <a:effectLst/>
                <a:uFillTx/>
                <a:latin typeface="Microsoft YaHei"/>
                <a:ea typeface="Microsoft YaHei"/>
              </a:rPr>
              <a:t>以三维视觉语言，呈现空气中温度、湿度与清洁度的实时变化</a:t>
            </a:r>
            <a:endParaRPr lang="en-US" sz="17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548640" y="4041720"/>
            <a:ext cx="145800" cy="145800"/>
          </a:xfrm>
          <a:prstGeom prst="ellipse">
            <a:avLst/>
          </a:prstGeom>
          <a:solidFill>
            <a:srgbClr val="EA580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804600" y="3959280"/>
            <a:ext cx="118836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350" b="0" u="none" strike="noStrike">
                <a:solidFill>
                  <a:srgbClr val="F3E1D3"/>
                </a:solidFill>
                <a:effectLst/>
                <a:uFillTx/>
                <a:latin typeface="Microsoft YaHei"/>
                <a:ea typeface="Microsoft YaHei"/>
              </a:rPr>
              <a:t>温度</a:t>
            </a:r>
            <a:endParaRPr lang="en-US" sz="13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2148840" y="4041720"/>
            <a:ext cx="145800" cy="145800"/>
          </a:xfrm>
          <a:prstGeom prst="ellipse">
            <a:avLst/>
          </a:prstGeom>
          <a:solidFill>
            <a:srgbClr val="0F766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2404800" y="3959280"/>
            <a:ext cx="118836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350" b="0" u="none" strike="noStrike">
                <a:solidFill>
                  <a:srgbClr val="F3E1D3"/>
                </a:solidFill>
                <a:effectLst/>
                <a:uFillTx/>
                <a:latin typeface="Microsoft YaHei"/>
                <a:ea typeface="Microsoft YaHei"/>
              </a:rPr>
              <a:t>湿度</a:t>
            </a:r>
            <a:endParaRPr lang="en-US" sz="13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3749040" y="4041720"/>
            <a:ext cx="145800" cy="145800"/>
          </a:xfrm>
          <a:prstGeom prst="ellipse">
            <a:avLst/>
          </a:prstGeom>
          <a:solidFill>
            <a:srgbClr val="B4530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4005000" y="3959280"/>
            <a:ext cx="118836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350" b="0" u="none" strike="noStrike">
                <a:solidFill>
                  <a:srgbClr val="F3E1D3"/>
                </a:solidFill>
                <a:effectLst/>
                <a:uFillTx/>
                <a:latin typeface="Microsoft YaHei"/>
                <a:ea typeface="Microsoft YaHei"/>
              </a:rPr>
              <a:t>清洁度</a:t>
            </a:r>
            <a:endParaRPr lang="en-US" sz="13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548640" y="5806440"/>
            <a:ext cx="4754880" cy="360"/>
          </a:xfrm>
          <a:prstGeom prst="line">
            <a:avLst/>
          </a:prstGeom>
          <a:ln w="12700">
            <a:solidFill>
              <a:srgbClr val="5A3A2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548640" y="6035040"/>
            <a:ext cx="54860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C9AC96"/>
                </a:solidFill>
                <a:effectLst/>
                <a:uFillTx/>
                <a:latin typeface="Microsoft YaHei"/>
                <a:ea typeface="Microsoft YaHei"/>
              </a:rPr>
              <a:t>ClimaViz </a:t>
            </a:r>
            <a:r>
              <a:rPr lang="zh-CN" sz="1300" b="0" u="none" strike="noStrike">
                <a:solidFill>
                  <a:srgbClr val="C9AC96"/>
                </a:solidFill>
                <a:effectLst/>
                <a:uFillTx/>
                <a:latin typeface="Microsoft YaHei"/>
                <a:ea typeface="Microsoft YaHei"/>
              </a:rPr>
              <a:t>项目组        </a:t>
            </a:r>
            <a:r>
              <a:rPr lang="en-US" sz="1300" b="0" u="none" strike="noStrike">
                <a:solidFill>
                  <a:srgbClr val="C9AC96"/>
                </a:solidFill>
                <a:effectLst/>
                <a:uFillTx/>
                <a:latin typeface="Microsoft YaHei"/>
                <a:ea typeface="Microsoft YaHei"/>
              </a:rPr>
              <a:t>2026 · 09</a:t>
            </a:r>
            <a:endParaRPr lang="en-US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A"/>
        </a:solidFill>
      </p:bgPr>
    </p:bg>
    <p:spTree>
      <p:nvGrpSpPr>
        <p:cNvPr id="1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0"/>
          <p:cNvSpPr/>
          <p:nvPr/>
        </p:nvSpPr>
        <p:spPr>
          <a:xfrm>
            <a:off x="548640" y="567000"/>
            <a:ext cx="118440" cy="118440"/>
          </a:xfrm>
          <a:prstGeom prst="ellipse">
            <a:avLst/>
          </a:prstGeom>
          <a:solidFill>
            <a:srgbClr val="EA580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8880" rIns="90000" bIns="3888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4" name="Text 1"/>
          <p:cNvSpPr/>
          <p:nvPr/>
        </p:nvSpPr>
        <p:spPr>
          <a:xfrm>
            <a:off x="786240" y="48456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1" u="none" strike="noStrike" spc="150">
                <a:solidFill>
                  <a:srgbClr val="9A3412"/>
                </a:solidFill>
                <a:effectLst/>
                <a:uFillTx/>
                <a:latin typeface="Microsoft YaHei"/>
                <a:ea typeface="Microsoft YaHei"/>
              </a:rPr>
              <a:t>01 · 阶段成果</a:t>
            </a:r>
            <a:endParaRPr/>
          </a:p>
        </p:txBody>
      </p:sp>
      <p:sp>
        <p:nvSpPr>
          <p:cNvPr id="145" name="Text 2"/>
          <p:cNvSpPr/>
          <p:nvPr/>
        </p:nvSpPr>
        <p:spPr>
          <a:xfrm>
            <a:off x="548640" y="841320"/>
            <a:ext cx="1109124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2700" b="1" u="none" strike="noStrike">
                <a:solidFill>
                  <a:srgbClr val="2B2320"/>
                </a:solidFill>
                <a:effectLst/>
                <a:uFillTx/>
                <a:latin typeface="Microsoft YaHei"/>
                <a:ea typeface="Microsoft YaHei"/>
              </a:rPr>
              <a:t>两套实时场景，已形成可演示成果</a:t>
            </a:r>
            <a:endParaRPr/>
          </a:p>
        </p:txBody>
      </p:sp>
      <p:sp>
        <p:nvSpPr>
          <p:cNvPr id="146" name="Shape 3"/>
          <p:cNvSpPr/>
          <p:nvPr/>
        </p:nvSpPr>
        <p:spPr>
          <a:xfrm>
            <a:off x="548640" y="1627560"/>
            <a:ext cx="5394600" cy="4434480"/>
          </a:xfrm>
          <a:prstGeom prst="roundRect">
            <a:avLst>
              <a:gd name="adj" fmla="val 1443"/>
            </a:avLst>
          </a:prstGeom>
          <a:solidFill>
            <a:srgbClr val="FFF4E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7" name="Text 4"/>
          <p:cNvSpPr/>
          <p:nvPr/>
        </p:nvSpPr>
        <p:spPr>
          <a:xfrm>
            <a:off x="932760" y="1920240"/>
            <a:ext cx="22856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1" u="none" strike="noStrike" spc="201">
                <a:solidFill>
                  <a:srgbClr val="9A3412"/>
                </a:solidFill>
                <a:effectLst/>
                <a:uFillTx/>
                <a:latin typeface="Microsoft YaHei"/>
                <a:ea typeface="Microsoft YaHei"/>
              </a:rPr>
              <a:t>SceneOne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8" name="Text 5"/>
          <p:cNvSpPr/>
          <p:nvPr/>
        </p:nvSpPr>
        <p:spPr>
          <a:xfrm>
            <a:off x="932760" y="2194560"/>
            <a:ext cx="310860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2600" b="1" u="none" strike="noStrike">
                <a:solidFill>
                  <a:srgbClr val="2B2320"/>
                </a:solidFill>
                <a:effectLst/>
                <a:uFillTx/>
                <a:latin typeface="Microsoft YaHei"/>
                <a:ea typeface="Microsoft YaHei"/>
              </a:rPr>
              <a:t>微缩花园</a:t>
            </a:r>
            <a:endParaRPr lang="en-US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9" name="Shape 6"/>
          <p:cNvSpPr/>
          <p:nvPr/>
        </p:nvSpPr>
        <p:spPr>
          <a:xfrm>
            <a:off x="4462200" y="1974960"/>
            <a:ext cx="1096920" cy="4021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0" name="Text 7"/>
          <p:cNvSpPr/>
          <p:nvPr/>
        </p:nvSpPr>
        <p:spPr>
          <a:xfrm>
            <a:off x="4462200" y="2057400"/>
            <a:ext cx="109692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200" b="1" u="none" strike="noStrike">
                <a:solidFill>
                  <a:srgbClr val="EA580C"/>
                </a:solidFill>
                <a:effectLst/>
                <a:uFillTx/>
                <a:latin typeface="Microsoft YaHei"/>
                <a:ea typeface="Microsoft YaHei"/>
              </a:rPr>
              <a:t>具象叙事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1" name="Text 22"/>
          <p:cNvSpPr/>
          <p:nvPr/>
        </p:nvSpPr>
        <p:spPr>
          <a:xfrm>
            <a:off x="932760" y="5696640"/>
            <a:ext cx="462636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300" b="1" u="none" strike="noStrike">
                <a:solidFill>
                  <a:srgbClr val="9A3412"/>
                </a:solidFill>
                <a:effectLst/>
                <a:uFillTx/>
                <a:latin typeface="Microsoft YaHei"/>
                <a:ea typeface="Microsoft YaHei"/>
              </a:rPr>
              <a:t>微缩花园：植被、天气与生物响应</a:t>
            </a:r>
            <a:endParaRPr/>
          </a:p>
        </p:txBody>
      </p:sp>
      <p:sp>
        <p:nvSpPr>
          <p:cNvPr id="152" name="Shape 23"/>
          <p:cNvSpPr/>
          <p:nvPr/>
        </p:nvSpPr>
        <p:spPr>
          <a:xfrm>
            <a:off x="6245280" y="1627560"/>
            <a:ext cx="5394600" cy="4434480"/>
          </a:xfrm>
          <a:prstGeom prst="roundRect">
            <a:avLst>
              <a:gd name="adj" fmla="val 1443"/>
            </a:avLst>
          </a:prstGeom>
          <a:solidFill>
            <a:srgbClr val="FFF4E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3" name="Text 24"/>
          <p:cNvSpPr/>
          <p:nvPr/>
        </p:nvSpPr>
        <p:spPr>
          <a:xfrm>
            <a:off x="6629400" y="1920240"/>
            <a:ext cx="22856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1" u="none" strike="noStrike" spc="201">
                <a:solidFill>
                  <a:srgbClr val="9A3412"/>
                </a:solidFill>
                <a:effectLst/>
                <a:uFillTx/>
                <a:latin typeface="Microsoft YaHei"/>
                <a:ea typeface="Microsoft YaHei"/>
              </a:rPr>
              <a:t>SceneTwo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4" name="Text 25"/>
          <p:cNvSpPr/>
          <p:nvPr/>
        </p:nvSpPr>
        <p:spPr>
          <a:xfrm>
            <a:off x="6629400" y="2194560"/>
            <a:ext cx="310860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2600" b="1" u="none" strike="noStrike">
                <a:solidFill>
                  <a:srgbClr val="2B2320"/>
                </a:solidFill>
                <a:effectLst/>
                <a:uFillTx/>
                <a:latin typeface="Microsoft YaHei"/>
                <a:ea typeface="Microsoft YaHei"/>
              </a:rPr>
              <a:t>水分子</a:t>
            </a:r>
            <a:endParaRPr lang="en-US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5" name="Shape 26"/>
          <p:cNvSpPr/>
          <p:nvPr/>
        </p:nvSpPr>
        <p:spPr>
          <a:xfrm>
            <a:off x="10158840" y="1974960"/>
            <a:ext cx="1096920" cy="4021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6" name="Text 27"/>
          <p:cNvSpPr/>
          <p:nvPr/>
        </p:nvSpPr>
        <p:spPr>
          <a:xfrm>
            <a:off x="10158840" y="2057400"/>
            <a:ext cx="109692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200" b="1" u="none" strike="noStrike">
                <a:solidFill>
                  <a:srgbClr val="EA580C"/>
                </a:solidFill>
                <a:effectLst/>
                <a:uFillTx/>
                <a:latin typeface="Microsoft YaHei"/>
                <a:ea typeface="Microsoft YaHei"/>
              </a:rPr>
              <a:t>抽象艺术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7" name="Text 39"/>
          <p:cNvSpPr/>
          <p:nvPr/>
        </p:nvSpPr>
        <p:spPr>
          <a:xfrm>
            <a:off x="6629400" y="5696640"/>
            <a:ext cx="462636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300" b="1" u="none" strike="noStrike">
                <a:solidFill>
                  <a:srgbClr val="9A3412"/>
                </a:solidFill>
                <a:effectLst/>
                <a:uFillTx/>
                <a:latin typeface="Microsoft YaHei"/>
                <a:ea typeface="Microsoft YaHei"/>
              </a:rPr>
              <a:t>水分子：形态、运动与清洁度响应</a:t>
            </a:r>
            <a:endParaRPr/>
          </a:p>
        </p:txBody>
      </p:sp>
      <p:sp>
        <p:nvSpPr>
          <p:cNvPr id="158" name="Text 40"/>
          <p:cNvSpPr/>
          <p:nvPr/>
        </p:nvSpPr>
        <p:spPr>
          <a:xfrm>
            <a:off x="10360080" y="6382440"/>
            <a:ext cx="12798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8B7A6E"/>
                </a:solidFill>
                <a:effectLst/>
                <a:uFillTx/>
                <a:latin typeface="Microsoft YaHei"/>
                <a:ea typeface="Microsoft YaHei"/>
              </a:rPr>
              <a:t>02  /  14</a:t>
            </a:r>
            <a:endParaRPr/>
          </a:p>
        </p:txBody>
      </p:sp>
      <p:pic>
        <p:nvPicPr>
          <p:cNvPr id="159" name="Design evidenc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450" y="2905125"/>
            <a:ext cx="4533900" cy="1898332"/>
          </a:xfrm>
          <a:prstGeom prst="rect">
            <a:avLst/>
          </a:prstGeom>
        </p:spPr>
      </p:pic>
      <p:pic>
        <p:nvPicPr>
          <p:cNvPr id="160" name="Design evidenc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2905125"/>
            <a:ext cx="4533900" cy="1898332"/>
          </a:xfrm>
          <a:prstGeom prst="rect">
            <a:avLst/>
          </a:prstGeom>
        </p:spPr>
      </p:pic>
    </p:spTree>
  </p:cSld>
  <p:transition spd="slow"/>
</p:sld>
</file>

<file path=ppt/slides/slide3.xml><?xml version="1.0" encoding="utf-8"?>
<p:sld xmlns:a="http://schemas.openxmlformats.org/drawingml/2006/main" xmlns:p="http://schemas.openxmlformats.org/presentationml/2006/main">
  <p:cSld>
    <p:bg>
      <p:bgPr>
        <a:solidFill>
          <a:srgbClr val="FFFCFA"/>
        </a:solidFill>
      </p:bgPr>
    </p:bg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0"/>
          <p:cNvSpPr/>
          <p:nvPr/>
        </p:nvSpPr>
        <p:spPr>
          <a:xfrm>
            <a:off x="548640" y="567000"/>
            <a:ext cx="118440" cy="118440"/>
          </a:xfrm>
          <a:prstGeom prst="ellipse">
            <a:avLst/>
          </a:prstGeom>
          <a:solidFill>
            <a:srgbClr val="EA580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8880" rIns="90000" bIns="3888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3" name="Text 1"/>
          <p:cNvSpPr/>
          <p:nvPr/>
        </p:nvSpPr>
        <p:spPr>
          <a:xfrm>
            <a:off x="786240" y="48456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1" u="none" strike="noStrike" spc="150">
                <a:solidFill>
                  <a:srgbClr val="9A3412"/>
                </a:solidFill>
                <a:effectLst/>
                <a:uFillTx/>
                <a:latin typeface="Microsoft YaHei"/>
                <a:ea typeface="Microsoft YaHei"/>
              </a:rPr>
              <a:t>02 · 项目目标</a:t>
            </a:r>
            <a:endParaRPr/>
          </a:p>
        </p:txBody>
      </p:sp>
      <p:sp>
        <p:nvSpPr>
          <p:cNvPr id="164" name="Text 2"/>
          <p:cNvSpPr/>
          <p:nvPr/>
        </p:nvSpPr>
        <p:spPr>
          <a:xfrm>
            <a:off x="548640" y="841320"/>
            <a:ext cx="1109124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2700" b="1" u="none" strike="noStrike">
                <a:solidFill>
                  <a:srgbClr val="2B2320"/>
                </a:solidFill>
                <a:effectLst/>
                <a:uFillTx/>
                <a:latin typeface="Microsoft YaHei"/>
                <a:ea typeface="Microsoft YaHei"/>
              </a:rPr>
              <a:t>看不见的空气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5" name="Text 3"/>
          <p:cNvSpPr/>
          <p:nvPr/>
        </p:nvSpPr>
        <p:spPr>
          <a:xfrm>
            <a:off x="548640" y="1783080"/>
            <a:ext cx="45716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500" b="0" u="none" strike="noStrike">
                <a:solidFill>
                  <a:srgbClr val="8B7A6E"/>
                </a:solidFill>
                <a:effectLst/>
                <a:uFillTx/>
                <a:latin typeface="Microsoft YaHei"/>
                <a:ea typeface="Microsoft YaHei"/>
              </a:rPr>
              <a:t>空气中的温度、湿度与清洁度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6" name="Text 4"/>
          <p:cNvSpPr/>
          <p:nvPr/>
        </p:nvSpPr>
        <p:spPr>
          <a:xfrm>
            <a:off x="548640" y="2286000"/>
            <a:ext cx="457164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2600" b="1" u="none" strike="noStrike">
                <a:solidFill>
                  <a:srgbClr val="2B2320"/>
                </a:solidFill>
                <a:effectLst/>
                <a:uFillTx/>
                <a:latin typeface="Microsoft YaHei"/>
                <a:ea typeface="Microsoft YaHei"/>
              </a:rPr>
              <a:t>无时无刻不在变化，</a:t>
            </a:r>
            <a:endParaRPr lang="en-US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7" name="Text 5"/>
          <p:cNvSpPr/>
          <p:nvPr/>
        </p:nvSpPr>
        <p:spPr>
          <a:xfrm>
            <a:off x="548640" y="2926080"/>
            <a:ext cx="457164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2600" b="1" u="none" strike="noStrike">
                <a:solidFill>
                  <a:srgbClr val="2B2320"/>
                </a:solidFill>
                <a:effectLst/>
                <a:uFillTx/>
                <a:latin typeface="Microsoft YaHei"/>
                <a:ea typeface="Microsoft YaHei"/>
              </a:rPr>
              <a:t>而人们始终</a:t>
            </a:r>
            <a:endParaRPr lang="en-US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8" name="Text 6"/>
          <p:cNvSpPr/>
          <p:nvPr/>
        </p:nvSpPr>
        <p:spPr>
          <a:xfrm>
            <a:off x="548640" y="3566160"/>
            <a:ext cx="457164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3400" b="1" u="none" strike="noStrike">
                <a:solidFill>
                  <a:srgbClr val="EA580C"/>
                </a:solidFill>
                <a:effectLst/>
                <a:uFillTx/>
                <a:latin typeface="Microsoft YaHei"/>
                <a:ea typeface="Microsoft YaHei"/>
              </a:rPr>
              <a:t>无法看见它。</a:t>
            </a:r>
            <a:endParaRPr lang="en-US" sz="3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9" name="Shape 7"/>
          <p:cNvSpPr/>
          <p:nvPr/>
        </p:nvSpPr>
        <p:spPr>
          <a:xfrm>
            <a:off x="548640" y="4572000"/>
            <a:ext cx="145800" cy="145800"/>
          </a:xfrm>
          <a:prstGeom prst="ellipse">
            <a:avLst/>
          </a:prstGeom>
          <a:solidFill>
            <a:srgbClr val="9A341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0" name="Text 8"/>
          <p:cNvSpPr/>
          <p:nvPr/>
        </p:nvSpPr>
        <p:spPr>
          <a:xfrm>
            <a:off x="841320" y="4498920"/>
            <a:ext cx="448020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30000"/>
              </a:lnSpc>
              <a:tabLst>
                <a:tab pos="0" algn="l"/>
              </a:tabLst>
            </a:pPr>
            <a:r>
              <a:rPr lang="zh-CN" sz="1350" b="0" u="none" strike="noStrike">
                <a:solidFill>
                  <a:srgbClr val="8B7A6E"/>
                </a:solidFill>
                <a:effectLst/>
                <a:uFillTx/>
                <a:latin typeface="Microsoft YaHei"/>
                <a:ea typeface="Microsoft YaHei"/>
              </a:rPr>
              <a:t>如何让空气的变化「被看见」——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30000"/>
              </a:lnSpc>
              <a:tabLst>
                <a:tab pos="0" algn="l"/>
              </a:tabLst>
            </a:pPr>
            <a:r>
              <a:rPr lang="zh-CN" sz="1350" b="0" u="none" strike="noStrike">
                <a:solidFill>
                  <a:srgbClr val="8B7A6E"/>
                </a:solidFill>
                <a:effectLst/>
                <a:uFillTx/>
                <a:latin typeface="Microsoft YaHei"/>
                <a:ea typeface="Microsoft YaHei"/>
              </a:rPr>
              <a:t>是本项目要回答的问题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1" name="Text 9"/>
          <p:cNvSpPr/>
          <p:nvPr/>
        </p:nvSpPr>
        <p:spPr>
          <a:xfrm>
            <a:off x="5806440" y="1691640"/>
            <a:ext cx="58334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500" b="1" u="none" strike="noStrike">
                <a:solidFill>
                  <a:srgbClr val="9A3412"/>
                </a:solidFill>
                <a:effectLst/>
                <a:uFillTx/>
                <a:latin typeface="Microsoft YaHei"/>
                <a:ea typeface="Microsoft YaHei"/>
              </a:rPr>
              <a:t>传统表达方式的三个局限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2" name="Text 10"/>
          <p:cNvSpPr/>
          <p:nvPr/>
        </p:nvSpPr>
        <p:spPr>
          <a:xfrm>
            <a:off x="5806440" y="2167200"/>
            <a:ext cx="56664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900" b="1" u="none" strike="noStrike">
                <a:solidFill>
                  <a:srgbClr val="EA580C"/>
                </a:solidFill>
                <a:effectLst/>
                <a:uFillTx/>
                <a:latin typeface="Microsoft YaHei"/>
                <a:ea typeface="Microsoft YaHei"/>
              </a:rPr>
              <a:t>01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3" name="Text 11"/>
          <p:cNvSpPr/>
          <p:nvPr/>
        </p:nvSpPr>
        <p:spPr>
          <a:xfrm>
            <a:off x="6428160" y="2148840"/>
            <a:ext cx="5211720" cy="32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600" b="1" u="none" strike="noStrike">
                <a:solidFill>
                  <a:srgbClr val="2B2320"/>
                </a:solidFill>
                <a:effectLst/>
                <a:uFillTx/>
                <a:latin typeface="Microsoft YaHei"/>
                <a:ea typeface="Microsoft YaHei"/>
              </a:rPr>
              <a:t>读懂数字有门槛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4" name="Text 12"/>
          <p:cNvSpPr/>
          <p:nvPr/>
        </p:nvSpPr>
        <p:spPr>
          <a:xfrm>
            <a:off x="6428160" y="2514600"/>
            <a:ext cx="5211720" cy="621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defTabSz="914400">
              <a:lnSpc>
                <a:spcPct val="122000"/>
              </a:lnSpc>
              <a:tabLst>
                <a:tab pos="0" algn="l"/>
              </a:tabLst>
            </a:pPr>
            <a:r>
              <a:rPr lang="zh-CN" sz="1250" b="0" u="none" strike="noStrike">
                <a:solidFill>
                  <a:srgbClr val="8B7A6E"/>
                </a:solidFill>
                <a:effectLst/>
                <a:uFillTx/>
                <a:latin typeface="Microsoft YaHei"/>
                <a:ea typeface="Microsoft YaHei"/>
              </a:rPr>
              <a:t>仪表盘与折线图面向专业人员，普通观众无法直接从中读出空气的好坏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5" name="Shape 13"/>
          <p:cNvSpPr/>
          <p:nvPr/>
        </p:nvSpPr>
        <p:spPr>
          <a:xfrm>
            <a:off x="5806440" y="3081240"/>
            <a:ext cx="5833800" cy="360"/>
          </a:xfrm>
          <a:prstGeom prst="line">
            <a:avLst/>
          </a:prstGeom>
          <a:ln w="12700">
            <a:solidFill>
              <a:srgbClr val="EFDCC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6" name="Text 14"/>
          <p:cNvSpPr/>
          <p:nvPr/>
        </p:nvSpPr>
        <p:spPr>
          <a:xfrm>
            <a:off x="5806440" y="3246120"/>
            <a:ext cx="56664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900" b="1" u="none" strike="noStrike">
                <a:solidFill>
                  <a:srgbClr val="EA580C"/>
                </a:solidFill>
                <a:effectLst/>
                <a:uFillTx/>
                <a:latin typeface="Microsoft YaHei"/>
                <a:ea typeface="Microsoft YaHei"/>
              </a:rPr>
              <a:t>02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7" name="Text 15"/>
          <p:cNvSpPr/>
          <p:nvPr/>
        </p:nvSpPr>
        <p:spPr>
          <a:xfrm>
            <a:off x="6428160" y="3227760"/>
            <a:ext cx="5211720" cy="32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600" b="1" u="none" strike="noStrike">
                <a:solidFill>
                  <a:srgbClr val="2B2320"/>
                </a:solidFill>
                <a:effectLst/>
                <a:uFillTx/>
                <a:latin typeface="Microsoft YaHei"/>
                <a:ea typeface="Microsoft YaHei"/>
              </a:rPr>
              <a:t>缺乏空间关联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" name="Text 16"/>
          <p:cNvSpPr/>
          <p:nvPr/>
        </p:nvSpPr>
        <p:spPr>
          <a:xfrm>
            <a:off x="6428160" y="3593520"/>
            <a:ext cx="5211720" cy="621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defTabSz="914400">
              <a:lnSpc>
                <a:spcPct val="122000"/>
              </a:lnSpc>
              <a:tabLst>
                <a:tab pos="0" algn="l"/>
              </a:tabLst>
            </a:pPr>
            <a:r>
              <a:rPr lang="zh-CN" sz="1250" b="0" u="none" strike="noStrike">
                <a:solidFill>
                  <a:srgbClr val="8B7A6E"/>
                </a:solidFill>
                <a:effectLst/>
                <a:uFillTx/>
                <a:latin typeface="Microsoft YaHei"/>
                <a:ea typeface="Microsoft YaHei"/>
              </a:rPr>
              <a:t>点位数值难以对应人所处的空间，既无氛围感，也无身临其境的体感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9" name="Shape 17"/>
          <p:cNvSpPr/>
          <p:nvPr/>
        </p:nvSpPr>
        <p:spPr>
          <a:xfrm>
            <a:off x="5806440" y="4160520"/>
            <a:ext cx="5833800" cy="360"/>
          </a:xfrm>
          <a:prstGeom prst="line">
            <a:avLst/>
          </a:prstGeom>
          <a:ln w="12700">
            <a:solidFill>
              <a:srgbClr val="EFDCC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0" name="Text 18"/>
          <p:cNvSpPr/>
          <p:nvPr/>
        </p:nvSpPr>
        <p:spPr>
          <a:xfrm>
            <a:off x="5806440" y="4325040"/>
            <a:ext cx="56664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900" b="1" u="none" strike="noStrike">
                <a:solidFill>
                  <a:srgbClr val="EA580C"/>
                </a:solidFill>
                <a:effectLst/>
                <a:uFillTx/>
                <a:latin typeface="Microsoft YaHei"/>
                <a:ea typeface="Microsoft YaHei"/>
              </a:rPr>
              <a:t>03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1" name="Text 19"/>
          <p:cNvSpPr/>
          <p:nvPr/>
        </p:nvSpPr>
        <p:spPr>
          <a:xfrm>
            <a:off x="6428160" y="4306680"/>
            <a:ext cx="5211720" cy="32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600" b="1" u="none" strike="noStrike">
                <a:solidFill>
                  <a:srgbClr val="2B2320"/>
                </a:solidFill>
                <a:effectLst/>
                <a:uFillTx/>
                <a:latin typeface="Microsoft YaHei"/>
                <a:ea typeface="Microsoft YaHei"/>
              </a:rPr>
              <a:t>变化过程难感知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2" name="Text 20"/>
          <p:cNvSpPr/>
          <p:nvPr/>
        </p:nvSpPr>
        <p:spPr>
          <a:xfrm>
            <a:off x="6428160" y="4672440"/>
            <a:ext cx="5211720" cy="621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defTabSz="914400">
              <a:lnSpc>
                <a:spcPct val="122000"/>
              </a:lnSpc>
              <a:tabLst>
                <a:tab pos="0" algn="l"/>
              </a:tabLst>
            </a:pPr>
            <a:r>
              <a:rPr lang="zh-CN" sz="1250" b="0" u="none" strike="noStrike">
                <a:solidFill>
                  <a:srgbClr val="8B7A6E"/>
                </a:solidFill>
                <a:effectLst/>
                <a:uFillTx/>
                <a:latin typeface="Microsoft YaHei"/>
                <a:ea typeface="Microsoft YaHei"/>
              </a:rPr>
              <a:t>跳动的数字无法传达渐变与趋势，等到察觉时，体验已经发生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3" name="Shape 21"/>
          <p:cNvSpPr/>
          <p:nvPr/>
        </p:nvSpPr>
        <p:spPr>
          <a:xfrm>
            <a:off x="914400" y="914400"/>
            <a:ext cx="91404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4" name="Text 22"/>
          <p:cNvSpPr/>
          <p:nvPr/>
        </p:nvSpPr>
        <p:spPr>
          <a:xfrm>
            <a:off x="548640" y="5742360"/>
            <a:ext cx="11091240" cy="74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500" b="1" u="none" strike="noStrike">
                <a:solidFill>
                  <a:srgbClr val="9A3412"/>
                </a:solidFill>
                <a:effectLst/>
                <a:uFillTx/>
                <a:latin typeface="Microsoft YaHei"/>
                <a:ea typeface="Microsoft YaHei"/>
              </a:rPr>
              <a:t>把温度、湿度与清洁度的变化，转化为直观、连续的视觉反馈</a:t>
            </a:r>
            <a:endParaRPr/>
          </a:p>
        </p:txBody>
      </p:sp>
      <p:sp>
        <p:nvSpPr>
          <p:cNvPr id="185" name="Text 23"/>
          <p:cNvSpPr/>
          <p:nvPr/>
        </p:nvSpPr>
        <p:spPr>
          <a:xfrm>
            <a:off x="10360080" y="6382440"/>
            <a:ext cx="12798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8B7A6E"/>
                </a:solidFill>
                <a:effectLst/>
                <a:uFillTx/>
                <a:latin typeface="Microsoft YaHei"/>
                <a:ea typeface="Microsoft YaHei"/>
              </a:rPr>
              <a:t>03  /  14</a:t>
            </a:r>
            <a:endParaRPr/>
          </a:p>
        </p:txBody>
      </p:sp>
    </p:spTree>
  </p:cSld>
  <p:transition spd="slow"/>
</p:sld>
</file>

<file path=ppt/slides/slide4.xml><?xml version="1.0" encoding="utf-8"?>
<p:sld xmlns:a="http://schemas.openxmlformats.org/drawingml/2006/main" xmlns:p="http://schemas.openxmlformats.org/presentationml/2006/main">
  <p:cSld>
    <p:bg>
      <p:bgPr>
        <a:solidFill>
          <a:srgbClr val="FFFCFA"/>
        </a:solidFill>
      </p:bgPr>
    </p:bg>
    <p:spTree>
      <p:nvGrpSpPr>
        <p:cNvPr id="1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Shape 0"/>
          <p:cNvSpPr/>
          <p:nvPr/>
        </p:nvSpPr>
        <p:spPr>
          <a:xfrm>
            <a:off x="548640" y="567000"/>
            <a:ext cx="118440" cy="118440"/>
          </a:xfrm>
          <a:prstGeom prst="ellipse">
            <a:avLst/>
          </a:prstGeom>
          <a:solidFill>
            <a:srgbClr val="EA580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8880" rIns="90000" bIns="3888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8" name="Text 1"/>
          <p:cNvSpPr/>
          <p:nvPr/>
        </p:nvSpPr>
        <p:spPr>
          <a:xfrm>
            <a:off x="786240" y="48456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1" u="none" strike="noStrike" spc="150">
                <a:solidFill>
                  <a:srgbClr val="9A3412"/>
                </a:solidFill>
                <a:effectLst/>
                <a:uFillTx/>
                <a:latin typeface="Microsoft YaHei"/>
                <a:ea typeface="Microsoft YaHei"/>
              </a:rPr>
              <a:t>03 · 系统架构</a:t>
            </a:r>
            <a:endParaRPr/>
          </a:p>
        </p:txBody>
      </p:sp>
      <p:sp>
        <p:nvSpPr>
          <p:cNvPr id="189" name="Text 2"/>
          <p:cNvSpPr/>
          <p:nvPr/>
        </p:nvSpPr>
        <p:spPr>
          <a:xfrm>
            <a:off x="548640" y="841320"/>
            <a:ext cx="1109124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2700" b="1" u="none" strike="noStrike">
                <a:solidFill>
                  <a:srgbClr val="2B2320"/>
                </a:solidFill>
                <a:effectLst/>
                <a:uFillTx/>
                <a:latin typeface="Microsoft YaHei"/>
                <a:ea typeface="Microsoft YaHei"/>
              </a:rPr>
              <a:t>一套数据驱动的可视化架构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0" name="Shape 3"/>
          <p:cNvSpPr/>
          <p:nvPr/>
        </p:nvSpPr>
        <p:spPr>
          <a:xfrm>
            <a:off x="2103120" y="1627560"/>
            <a:ext cx="4343040" cy="932400"/>
          </a:xfrm>
          <a:prstGeom prst="roundRect">
            <a:avLst>
              <a:gd name="adj" fmla="val 6863"/>
            </a:avLst>
          </a:prstGeom>
          <a:solidFill>
            <a:srgbClr val="9A3412"/>
          </a:solidFill>
          <a:ln w="0">
            <a:noFill/>
          </a:ln>
          <a:effectLst>
            <a:outerShdw blurRad="101520" dist="25560" dir="5400000" sx="100000" sy="100000" kx="0" ky="0" algn="bl" rotWithShape="0">
              <a:srgbClr val="3A2418">
                <a:alpha val="13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1" name="Text 4"/>
          <p:cNvSpPr/>
          <p:nvPr/>
        </p:nvSpPr>
        <p:spPr>
          <a:xfrm>
            <a:off x="2103120" y="1783080"/>
            <a:ext cx="43430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550" b="1" u="none" strike="noStrik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气候状态源 </a:t>
            </a:r>
            <a:r>
              <a:rPr lang="en-US" sz="1550" b="1" u="none" strike="noStrik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· </a:t>
            </a:r>
            <a:r>
              <a:rPr lang="zh-CN" sz="1550" b="1" u="none" strike="noStrik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全局唯一</a:t>
            </a:r>
            <a:endParaRPr lang="en-US" sz="15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2" name="Text 5"/>
          <p:cNvSpPr/>
          <p:nvPr/>
        </p:nvSpPr>
        <p:spPr>
          <a:xfrm>
            <a:off x="2103120" y="2130480"/>
            <a:ext cx="43430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150" b="0" u="none" strike="noStrike">
                <a:solidFill>
                  <a:srgbClr val="F3E1D3"/>
                </a:solidFill>
                <a:effectLst/>
                <a:uFillTx/>
                <a:latin typeface="Microsoft YaHei"/>
                <a:ea typeface="Microsoft YaHei"/>
              </a:rPr>
              <a:t>温度 </a:t>
            </a:r>
            <a:r>
              <a:rPr lang="en-US" sz="1150" b="0" u="none" strike="noStrike">
                <a:solidFill>
                  <a:srgbClr val="F3E1D3"/>
                </a:solidFill>
                <a:effectLst/>
                <a:uFillTx/>
                <a:latin typeface="Microsoft YaHei"/>
                <a:ea typeface="Microsoft YaHei"/>
              </a:rPr>
              <a:t>/ </a:t>
            </a:r>
            <a:r>
              <a:rPr lang="zh-CN" sz="1150" b="0" u="none" strike="noStrike">
                <a:solidFill>
                  <a:srgbClr val="F3E1D3"/>
                </a:solidFill>
                <a:effectLst/>
                <a:uFillTx/>
                <a:latin typeface="Microsoft YaHei"/>
                <a:ea typeface="Microsoft YaHei"/>
              </a:rPr>
              <a:t>湿度 </a:t>
            </a:r>
            <a:r>
              <a:rPr lang="en-US" sz="1150" b="0" u="none" strike="noStrike">
                <a:solidFill>
                  <a:srgbClr val="F3E1D3"/>
                </a:solidFill>
                <a:effectLst/>
                <a:uFillTx/>
                <a:latin typeface="Microsoft YaHei"/>
                <a:ea typeface="Microsoft YaHei"/>
              </a:rPr>
              <a:t>/ </a:t>
            </a:r>
            <a:r>
              <a:rPr lang="zh-CN" sz="1150" b="0" u="none" strike="noStrike">
                <a:solidFill>
                  <a:srgbClr val="F3E1D3"/>
                </a:solidFill>
                <a:effectLst/>
                <a:uFillTx/>
                <a:latin typeface="Microsoft YaHei"/>
                <a:ea typeface="Microsoft YaHei"/>
              </a:rPr>
              <a:t>清洁度三轴平滑 </a:t>
            </a:r>
            <a:r>
              <a:rPr lang="en-US" sz="1150" b="0" u="none" strike="noStrike">
                <a:solidFill>
                  <a:srgbClr val="F3E1D3"/>
                </a:solidFill>
                <a:effectLst/>
                <a:uFillTx/>
                <a:latin typeface="Microsoft YaHei"/>
                <a:ea typeface="Microsoft YaHei"/>
              </a:rPr>
              <a:t>· </a:t>
            </a:r>
            <a:r>
              <a:rPr lang="zh-CN" sz="1150" b="0" u="none" strike="noStrike">
                <a:solidFill>
                  <a:srgbClr val="F3E1D3"/>
                </a:solidFill>
                <a:effectLst/>
                <a:uFillTx/>
                <a:latin typeface="Microsoft YaHei"/>
                <a:ea typeface="Microsoft YaHei"/>
              </a:rPr>
              <a:t>变化事件广播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3" name="Shape 6"/>
          <p:cNvSpPr/>
          <p:nvPr/>
        </p:nvSpPr>
        <p:spPr>
          <a:xfrm>
            <a:off x="2880360" y="2596680"/>
            <a:ext cx="360" cy="384120"/>
          </a:xfrm>
          <a:prstGeom prst="line">
            <a:avLst/>
          </a:prstGeom>
          <a:ln w="22225">
            <a:solidFill>
              <a:srgbClr val="8B7A6E"/>
            </a:solidFill>
            <a:round/>
            <a:tailEnd type="triangle" w="med" len="med"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4" name="Shape 7"/>
          <p:cNvSpPr/>
          <p:nvPr/>
        </p:nvSpPr>
        <p:spPr>
          <a:xfrm>
            <a:off x="5669280" y="2596680"/>
            <a:ext cx="360" cy="384120"/>
          </a:xfrm>
          <a:prstGeom prst="line">
            <a:avLst/>
          </a:prstGeom>
          <a:ln w="22225">
            <a:solidFill>
              <a:srgbClr val="8B7A6E"/>
            </a:solidFill>
            <a:round/>
            <a:tailEnd type="triangle" w="med" len="med"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5" name="Shape 8"/>
          <p:cNvSpPr/>
          <p:nvPr/>
        </p:nvSpPr>
        <p:spPr>
          <a:xfrm>
            <a:off x="548640" y="3017520"/>
            <a:ext cx="3657240" cy="1170000"/>
          </a:xfrm>
          <a:prstGeom prst="roundRect">
            <a:avLst>
              <a:gd name="adj" fmla="val 5469"/>
            </a:avLst>
          </a:prstGeom>
          <a:solidFill>
            <a:srgbClr val="FFFFFF"/>
          </a:solidFill>
          <a:ln w="0">
            <a:noFill/>
          </a:ln>
          <a:effectLst>
            <a:outerShdw blurRad="101520" dist="25560" dir="5400000" sx="100000" sy="100000" kx="0" ky="0" algn="bl" rotWithShape="0">
              <a:srgbClr val="3A2418">
                <a:alpha val="13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6" name="Text 9"/>
          <p:cNvSpPr/>
          <p:nvPr/>
        </p:nvSpPr>
        <p:spPr>
          <a:xfrm>
            <a:off x="777240" y="3154680"/>
            <a:ext cx="320004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50" b="1" u="none" strike="noStrike">
                <a:solidFill>
                  <a:srgbClr val="9A3412"/>
                </a:solidFill>
                <a:effectLst/>
                <a:uFillTx/>
                <a:latin typeface="Microsoft YaHei"/>
                <a:ea typeface="Microsoft YaHei"/>
              </a:rPr>
              <a:t>GPU </a:t>
            </a:r>
            <a:r>
              <a:rPr lang="zh-CN" sz="1450" b="1" u="none" strike="noStrike">
                <a:solidFill>
                  <a:srgbClr val="9A3412"/>
                </a:solidFill>
                <a:effectLst/>
                <a:uFillTx/>
                <a:latin typeface="Microsoft YaHei"/>
                <a:ea typeface="Microsoft YaHei"/>
              </a:rPr>
              <a:t>参数通道</a:t>
            </a:r>
            <a:endParaRPr lang="en-US" sz="14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7" name="Text 10"/>
          <p:cNvSpPr/>
          <p:nvPr/>
        </p:nvSpPr>
        <p:spPr>
          <a:xfrm>
            <a:off x="777240" y="3474720"/>
            <a:ext cx="320004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1" u="none" strike="noStrike">
                <a:solidFill>
                  <a:srgbClr val="2B2320"/>
                </a:solidFill>
                <a:effectLst/>
                <a:uFillTx/>
                <a:latin typeface="Microsoft YaHei"/>
                <a:ea typeface="Microsoft YaHei"/>
              </a:rPr>
              <a:t>MPC </a:t>
            </a:r>
            <a:r>
              <a:rPr lang="zh-CN" sz="1150" b="1" u="none" strike="noStrike">
                <a:solidFill>
                  <a:srgbClr val="2B2320"/>
                </a:solidFill>
                <a:effectLst/>
                <a:uFillTx/>
                <a:latin typeface="Microsoft YaHei"/>
                <a:ea typeface="Microsoft YaHei"/>
              </a:rPr>
              <a:t>材质参数集 </a:t>
            </a:r>
            <a:r>
              <a:rPr lang="en-US" sz="1150" b="1" u="none" strike="noStrike">
                <a:solidFill>
                  <a:srgbClr val="2B2320"/>
                </a:solidFill>
                <a:effectLst/>
                <a:uFillTx/>
                <a:latin typeface="Microsoft YaHei"/>
                <a:ea typeface="Microsoft YaHei"/>
              </a:rPr>
              <a:t>· NPC </a:t>
            </a:r>
            <a:r>
              <a:rPr lang="zh-CN" sz="1150" b="1" u="none" strike="noStrike">
                <a:solidFill>
                  <a:srgbClr val="2B2320"/>
                </a:solidFill>
                <a:effectLst/>
                <a:uFillTx/>
                <a:latin typeface="Microsoft YaHei"/>
                <a:ea typeface="Microsoft YaHei"/>
              </a:rPr>
              <a:t>粒子参数集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8" name="Text 11"/>
          <p:cNvSpPr/>
          <p:nvPr/>
        </p:nvSpPr>
        <p:spPr>
          <a:xfrm>
            <a:off x="777240" y="3749040"/>
            <a:ext cx="320004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100" b="0" u="none" strike="noStrike">
                <a:solidFill>
                  <a:srgbClr val="8B7A6E"/>
                </a:solidFill>
                <a:effectLst/>
                <a:uFillTx/>
                <a:latin typeface="Microsoft YaHei"/>
                <a:ea typeface="Microsoft YaHei"/>
              </a:rPr>
              <a:t>材质与粒子共享参数，保持响应一致</a:t>
            </a:r>
            <a:endParaRPr/>
          </a:p>
        </p:txBody>
      </p:sp>
      <p:sp>
        <p:nvSpPr>
          <p:cNvPr id="199" name="Shape 12"/>
          <p:cNvSpPr/>
          <p:nvPr/>
        </p:nvSpPr>
        <p:spPr>
          <a:xfrm>
            <a:off x="4343400" y="3017520"/>
            <a:ext cx="3657240" cy="1170000"/>
          </a:xfrm>
          <a:prstGeom prst="roundRect">
            <a:avLst>
              <a:gd name="adj" fmla="val 5469"/>
            </a:avLst>
          </a:prstGeom>
          <a:solidFill>
            <a:srgbClr val="FFFFFF"/>
          </a:solidFill>
          <a:ln w="0">
            <a:noFill/>
          </a:ln>
          <a:effectLst>
            <a:outerShdw blurRad="101520" dist="25560" dir="5400000" sx="100000" sy="100000" kx="0" ky="0" algn="bl" rotWithShape="0">
              <a:srgbClr val="3A2418">
                <a:alpha val="13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0" name="Text 13"/>
          <p:cNvSpPr/>
          <p:nvPr/>
        </p:nvSpPr>
        <p:spPr>
          <a:xfrm>
            <a:off x="4572000" y="3154680"/>
            <a:ext cx="320004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50" b="1" u="none" strike="noStrike">
                <a:solidFill>
                  <a:srgbClr val="9A3412"/>
                </a:solidFill>
                <a:effectLst/>
                <a:uFillTx/>
                <a:latin typeface="Microsoft YaHei"/>
                <a:ea typeface="Microsoft YaHei"/>
              </a:rPr>
              <a:t>CPU </a:t>
            </a:r>
            <a:r>
              <a:rPr lang="zh-CN" sz="1450" b="1" u="none" strike="noStrike">
                <a:solidFill>
                  <a:srgbClr val="9A3412"/>
                </a:solidFill>
                <a:effectLst/>
                <a:uFillTx/>
                <a:latin typeface="Microsoft YaHei"/>
                <a:ea typeface="Microsoft YaHei"/>
              </a:rPr>
              <a:t>组件通道</a:t>
            </a:r>
            <a:endParaRPr lang="en-US" sz="14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1" name="Text 14"/>
          <p:cNvSpPr/>
          <p:nvPr/>
        </p:nvSpPr>
        <p:spPr>
          <a:xfrm>
            <a:off x="4572000" y="3474720"/>
            <a:ext cx="320004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150" b="1" u="none" strike="noStrike">
                <a:solidFill>
                  <a:srgbClr val="2B2320"/>
                </a:solidFill>
                <a:effectLst/>
                <a:uFillTx/>
                <a:latin typeface="Microsoft YaHei"/>
                <a:ea typeface="Microsoft YaHei"/>
              </a:rPr>
              <a:t>七类气候响应组件 </a:t>
            </a:r>
            <a:r>
              <a:rPr lang="en-US" sz="1150" b="1" u="none" strike="noStrike">
                <a:solidFill>
                  <a:srgbClr val="2B2320"/>
                </a:solidFill>
                <a:effectLst/>
                <a:uFillTx/>
                <a:latin typeface="Microsoft YaHei"/>
                <a:ea typeface="Microsoft YaHei"/>
              </a:rPr>
              <a:t>Responder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2" name="Text 15"/>
          <p:cNvSpPr/>
          <p:nvPr/>
        </p:nvSpPr>
        <p:spPr>
          <a:xfrm>
            <a:off x="4572000" y="3749040"/>
            <a:ext cx="320004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100" b="0" u="none" strike="noStrike">
                <a:solidFill>
                  <a:srgbClr val="8B7A6E"/>
                </a:solidFill>
                <a:effectLst/>
                <a:uFillTx/>
                <a:latin typeface="Microsoft YaHei"/>
                <a:ea typeface="Microsoft YaHei"/>
              </a:rPr>
              <a:t>变换 </a:t>
            </a:r>
            <a:r>
              <a:rPr lang="en-US" sz="1100" b="0" u="none" strike="noStrike">
                <a:solidFill>
                  <a:srgbClr val="8B7A6E"/>
                </a:solidFill>
                <a:effectLst/>
                <a:uFillTx/>
                <a:latin typeface="Microsoft YaHei"/>
                <a:ea typeface="Microsoft YaHei"/>
              </a:rPr>
              <a:t>/ </a:t>
            </a:r>
            <a:r>
              <a:rPr lang="zh-CN" sz="1100" b="0" u="none" strike="noStrike">
                <a:solidFill>
                  <a:srgbClr val="8B7A6E"/>
                </a:solidFill>
                <a:effectLst/>
                <a:uFillTx/>
                <a:latin typeface="Microsoft YaHei"/>
                <a:ea typeface="Microsoft YaHei"/>
              </a:rPr>
              <a:t>材质 </a:t>
            </a:r>
            <a:r>
              <a:rPr lang="en-US" sz="1100" b="0" u="none" strike="noStrike">
                <a:solidFill>
                  <a:srgbClr val="8B7A6E"/>
                </a:solidFill>
                <a:effectLst/>
                <a:uFillTx/>
                <a:latin typeface="Microsoft YaHei"/>
                <a:ea typeface="Microsoft YaHei"/>
              </a:rPr>
              <a:t>/ </a:t>
            </a:r>
            <a:r>
              <a:rPr lang="zh-CN" sz="1100" b="0" u="none" strike="noStrike">
                <a:solidFill>
                  <a:srgbClr val="8B7A6E"/>
                </a:solidFill>
                <a:effectLst/>
                <a:uFillTx/>
                <a:latin typeface="Microsoft YaHei"/>
                <a:ea typeface="Microsoft YaHei"/>
              </a:rPr>
              <a:t>后期 </a:t>
            </a:r>
            <a:r>
              <a:rPr lang="en-US" sz="1100" b="0" u="none" strike="noStrike">
                <a:solidFill>
                  <a:srgbClr val="8B7A6E"/>
                </a:solidFill>
                <a:effectLst/>
                <a:uFillTx/>
                <a:latin typeface="Microsoft YaHei"/>
                <a:ea typeface="Microsoft YaHei"/>
              </a:rPr>
              <a:t>/ </a:t>
            </a:r>
            <a:r>
              <a:rPr lang="zh-CN" sz="1100" b="0" u="none" strike="noStrike">
                <a:solidFill>
                  <a:srgbClr val="8B7A6E"/>
                </a:solidFill>
                <a:effectLst/>
                <a:uFillTx/>
                <a:latin typeface="Microsoft YaHei"/>
                <a:ea typeface="Microsoft YaHei"/>
              </a:rPr>
              <a:t>天气 </a:t>
            </a:r>
            <a:r>
              <a:rPr lang="en-US" sz="1100" b="0" u="none" strike="noStrike">
                <a:solidFill>
                  <a:srgbClr val="8B7A6E"/>
                </a:solidFill>
                <a:effectLst/>
                <a:uFillTx/>
                <a:latin typeface="Microsoft YaHei"/>
                <a:ea typeface="Microsoft YaHei"/>
              </a:rPr>
              <a:t>/ </a:t>
            </a:r>
            <a:r>
              <a:rPr lang="zh-CN" sz="1100" b="0" u="none" strike="noStrike">
                <a:solidFill>
                  <a:srgbClr val="8B7A6E"/>
                </a:solidFill>
                <a:effectLst/>
                <a:uFillTx/>
                <a:latin typeface="Microsoft YaHei"/>
                <a:ea typeface="Microsoft YaHei"/>
              </a:rPr>
              <a:t>出没 </a:t>
            </a:r>
            <a:r>
              <a:rPr lang="en-US" sz="1100" b="0" u="none" strike="noStrike">
                <a:solidFill>
                  <a:srgbClr val="8B7A6E"/>
                </a:solidFill>
                <a:effectLst/>
                <a:uFillTx/>
                <a:latin typeface="Microsoft YaHei"/>
                <a:ea typeface="Microsoft YaHei"/>
              </a:rPr>
              <a:t>/ </a:t>
            </a:r>
            <a:r>
              <a:rPr lang="zh-CN" sz="1100" b="0" u="none" strike="noStrike">
                <a:solidFill>
                  <a:srgbClr val="8B7A6E"/>
                </a:solidFill>
                <a:effectLst/>
                <a:uFillTx/>
                <a:latin typeface="Microsoft YaHei"/>
                <a:ea typeface="Microsoft YaHei"/>
              </a:rPr>
              <a:t>粒子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3" name="Shape 16"/>
          <p:cNvSpPr/>
          <p:nvPr/>
        </p:nvSpPr>
        <p:spPr>
          <a:xfrm>
            <a:off x="2377440" y="4370760"/>
            <a:ext cx="3794760" cy="360"/>
          </a:xfrm>
          <a:prstGeom prst="line">
            <a:avLst/>
          </a:prstGeom>
          <a:ln w="19050">
            <a:solidFill>
              <a:srgbClr val="8B7A6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4" name="Shape 17"/>
          <p:cNvSpPr/>
          <p:nvPr/>
        </p:nvSpPr>
        <p:spPr>
          <a:xfrm>
            <a:off x="2377440" y="4187880"/>
            <a:ext cx="360" cy="182880"/>
          </a:xfrm>
          <a:prstGeom prst="line">
            <a:avLst/>
          </a:prstGeom>
          <a:ln w="19050">
            <a:solidFill>
              <a:srgbClr val="8B7A6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5" name="Shape 18"/>
          <p:cNvSpPr/>
          <p:nvPr/>
        </p:nvSpPr>
        <p:spPr>
          <a:xfrm>
            <a:off x="6172200" y="4187880"/>
            <a:ext cx="360" cy="182880"/>
          </a:xfrm>
          <a:prstGeom prst="line">
            <a:avLst/>
          </a:prstGeom>
          <a:ln w="19050">
            <a:solidFill>
              <a:srgbClr val="8B7A6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6" name="Shape 19"/>
          <p:cNvSpPr/>
          <p:nvPr/>
        </p:nvSpPr>
        <p:spPr>
          <a:xfrm>
            <a:off x="2377440" y="4389120"/>
            <a:ext cx="360" cy="255960"/>
          </a:xfrm>
          <a:prstGeom prst="line">
            <a:avLst/>
          </a:prstGeom>
          <a:ln w="22225">
            <a:solidFill>
              <a:srgbClr val="8B7A6E"/>
            </a:solidFill>
            <a:round/>
            <a:tailEnd type="triangle" w="med" len="med"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7" name="Shape 20"/>
          <p:cNvSpPr/>
          <p:nvPr/>
        </p:nvSpPr>
        <p:spPr>
          <a:xfrm>
            <a:off x="6172200" y="4389120"/>
            <a:ext cx="360" cy="255960"/>
          </a:xfrm>
          <a:prstGeom prst="line">
            <a:avLst/>
          </a:prstGeom>
          <a:ln w="22225">
            <a:solidFill>
              <a:srgbClr val="8B7A6E"/>
            </a:solidFill>
            <a:round/>
            <a:tailEnd type="triangle" w="med" len="med"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8" name="Shape 21"/>
          <p:cNvSpPr/>
          <p:nvPr/>
        </p:nvSpPr>
        <p:spPr>
          <a:xfrm>
            <a:off x="548640" y="4709160"/>
            <a:ext cx="3657240" cy="968760"/>
          </a:xfrm>
          <a:prstGeom prst="roundRect">
            <a:avLst>
              <a:gd name="adj" fmla="val 6604"/>
            </a:avLst>
          </a:prstGeom>
          <a:solidFill>
            <a:srgbClr val="FFEBD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9" name="Text 22"/>
          <p:cNvSpPr/>
          <p:nvPr/>
        </p:nvSpPr>
        <p:spPr>
          <a:xfrm>
            <a:off x="777240" y="4873680"/>
            <a:ext cx="320004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50" b="1" u="none" strike="noStrike">
                <a:solidFill>
                  <a:srgbClr val="2B2320"/>
                </a:solidFill>
                <a:effectLst/>
                <a:uFillTx/>
                <a:latin typeface="Microsoft YaHei"/>
                <a:ea typeface="Microsoft YaHei"/>
              </a:rPr>
              <a:t>SceneOne · </a:t>
            </a:r>
            <a:r>
              <a:rPr lang="zh-CN" sz="1450" b="1" u="none" strike="noStrike">
                <a:solidFill>
                  <a:srgbClr val="2B2320"/>
                </a:solidFill>
                <a:effectLst/>
                <a:uFillTx/>
                <a:latin typeface="Microsoft YaHei"/>
                <a:ea typeface="Microsoft YaHei"/>
              </a:rPr>
              <a:t>微缩花园</a:t>
            </a:r>
            <a:endParaRPr lang="en-US" sz="14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0" name="Text 23"/>
          <p:cNvSpPr/>
          <p:nvPr/>
        </p:nvSpPr>
        <p:spPr>
          <a:xfrm>
            <a:off x="777240" y="5212080"/>
            <a:ext cx="32000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150" b="0" u="none" strike="noStrike">
                <a:solidFill>
                  <a:srgbClr val="8B7A6E"/>
                </a:solidFill>
                <a:effectLst/>
                <a:uFillTx/>
                <a:latin typeface="Microsoft YaHei"/>
                <a:ea typeface="Microsoft YaHei"/>
              </a:rPr>
              <a:t>具象生态叙事：植被、天气、生物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1" name="Shape 24"/>
          <p:cNvSpPr/>
          <p:nvPr/>
        </p:nvSpPr>
        <p:spPr>
          <a:xfrm>
            <a:off x="4343400" y="4709160"/>
            <a:ext cx="3657240" cy="968760"/>
          </a:xfrm>
          <a:prstGeom prst="roundRect">
            <a:avLst>
              <a:gd name="adj" fmla="val 6604"/>
            </a:avLst>
          </a:prstGeom>
          <a:solidFill>
            <a:srgbClr val="FFEBD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2" name="Text 25"/>
          <p:cNvSpPr/>
          <p:nvPr/>
        </p:nvSpPr>
        <p:spPr>
          <a:xfrm>
            <a:off x="4572000" y="4873680"/>
            <a:ext cx="320004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50" b="1" u="none" strike="noStrike">
                <a:solidFill>
                  <a:srgbClr val="2B2320"/>
                </a:solidFill>
                <a:effectLst/>
                <a:uFillTx/>
                <a:latin typeface="Microsoft YaHei"/>
                <a:ea typeface="Microsoft YaHei"/>
              </a:rPr>
              <a:t>SceneTwo · </a:t>
            </a:r>
            <a:r>
              <a:rPr lang="zh-CN" sz="1450" b="1" u="none" strike="noStrike">
                <a:solidFill>
                  <a:srgbClr val="2B2320"/>
                </a:solidFill>
                <a:effectLst/>
                <a:uFillTx/>
                <a:latin typeface="Microsoft YaHei"/>
                <a:ea typeface="Microsoft YaHei"/>
              </a:rPr>
              <a:t>水分子</a:t>
            </a:r>
            <a:endParaRPr lang="en-US" sz="14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3" name="Text 26"/>
          <p:cNvSpPr/>
          <p:nvPr/>
        </p:nvSpPr>
        <p:spPr>
          <a:xfrm>
            <a:off x="4572000" y="5212080"/>
            <a:ext cx="32000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150" b="0" u="none" strike="noStrike">
                <a:solidFill>
                  <a:srgbClr val="8B7A6E"/>
                </a:solidFill>
                <a:effectLst/>
                <a:uFillTx/>
                <a:latin typeface="Microsoft YaHei"/>
                <a:ea typeface="Microsoft YaHei"/>
              </a:rPr>
              <a:t>抽象粒子演绎：形态、躁动、脏迹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4" name="Text 27"/>
          <p:cNvSpPr/>
          <p:nvPr/>
        </p:nvSpPr>
        <p:spPr>
          <a:xfrm>
            <a:off x="8366760" y="1664280"/>
            <a:ext cx="32731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500" b="1" u="none" strike="noStrike">
                <a:solidFill>
                  <a:srgbClr val="9A3412"/>
                </a:solidFill>
                <a:effectLst/>
                <a:uFillTx/>
                <a:latin typeface="Microsoft YaHei"/>
                <a:ea typeface="Microsoft YaHei"/>
              </a:rPr>
              <a:t>架构特性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5" name="Shape 28"/>
          <p:cNvSpPr/>
          <p:nvPr/>
        </p:nvSpPr>
        <p:spPr>
          <a:xfrm>
            <a:off x="8366760" y="2212920"/>
            <a:ext cx="118440" cy="118440"/>
          </a:xfrm>
          <a:prstGeom prst="ellipse">
            <a:avLst/>
          </a:prstGeom>
          <a:solidFill>
            <a:srgbClr val="EA580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8880" rIns="90000" bIns="3888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6" name="Text 29"/>
          <p:cNvSpPr/>
          <p:nvPr/>
        </p:nvSpPr>
        <p:spPr>
          <a:xfrm>
            <a:off x="8641080" y="2148840"/>
            <a:ext cx="299880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400" b="1" u="none" strike="noStrike">
                <a:solidFill>
                  <a:srgbClr val="2B2320"/>
                </a:solidFill>
                <a:effectLst/>
                <a:uFillTx/>
                <a:latin typeface="Microsoft YaHei"/>
                <a:ea typeface="Microsoft YaHei"/>
              </a:rPr>
              <a:t>统一节奏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7" name="Text 30"/>
          <p:cNvSpPr/>
          <p:nvPr/>
        </p:nvSpPr>
        <p:spPr>
          <a:xfrm>
            <a:off x="8641080" y="2468880"/>
            <a:ext cx="29988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20000"/>
              </a:lnSpc>
              <a:tabLst>
                <a:tab pos="0" algn="l"/>
              </a:tabLst>
            </a:pPr>
            <a:r>
              <a:rPr lang="zh-CN" sz="1150" b="0" u="none" strike="noStrike">
                <a:solidFill>
                  <a:srgbClr val="8B7A6E"/>
                </a:solidFill>
                <a:effectLst/>
                <a:uFillTx/>
                <a:latin typeface="Microsoft YaHei"/>
                <a:ea typeface="Microsoft YaHei"/>
              </a:rPr>
              <a:t>全局唯一平滑来源，所有过渡缓动天然一致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8" name="Shape 31"/>
          <p:cNvSpPr/>
          <p:nvPr/>
        </p:nvSpPr>
        <p:spPr>
          <a:xfrm>
            <a:off x="8366760" y="3145680"/>
            <a:ext cx="118440" cy="118440"/>
          </a:xfrm>
          <a:prstGeom prst="ellipse">
            <a:avLst/>
          </a:prstGeom>
          <a:solidFill>
            <a:srgbClr val="EA580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8880" rIns="90000" bIns="3888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9" name="Text 32"/>
          <p:cNvSpPr/>
          <p:nvPr/>
        </p:nvSpPr>
        <p:spPr>
          <a:xfrm>
            <a:off x="8641080" y="3081600"/>
            <a:ext cx="299880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400" b="1" u="none" strike="noStrike">
                <a:solidFill>
                  <a:srgbClr val="2B2320"/>
                </a:solidFill>
                <a:effectLst/>
                <a:uFillTx/>
                <a:latin typeface="Microsoft YaHei"/>
                <a:ea typeface="Microsoft YaHei"/>
              </a:rPr>
              <a:t>迟滞防抖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0" name="Text 33"/>
          <p:cNvSpPr/>
          <p:nvPr/>
        </p:nvSpPr>
        <p:spPr>
          <a:xfrm>
            <a:off x="8641080" y="3401640"/>
            <a:ext cx="29988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20000"/>
              </a:lnSpc>
              <a:tabLst>
                <a:tab pos="0" algn="l"/>
              </a:tabLst>
            </a:pPr>
            <a:r>
              <a:rPr lang="zh-CN" sz="1150" b="0" u="none" strike="noStrike">
                <a:solidFill>
                  <a:srgbClr val="8B7A6E"/>
                </a:solidFill>
                <a:effectLst/>
                <a:uFillTx/>
                <a:latin typeface="Microsoft YaHei"/>
                <a:ea typeface="Microsoft YaHei"/>
              </a:rPr>
              <a:t>阈值判定带双侧迟滞，数据抖动不闪烁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1" name="Shape 34"/>
          <p:cNvSpPr/>
          <p:nvPr/>
        </p:nvSpPr>
        <p:spPr>
          <a:xfrm>
            <a:off x="8366760" y="4078080"/>
            <a:ext cx="118440" cy="118440"/>
          </a:xfrm>
          <a:prstGeom prst="ellipse">
            <a:avLst/>
          </a:prstGeom>
          <a:solidFill>
            <a:srgbClr val="EA580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8880" rIns="90000" bIns="3888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2" name="Text 35"/>
          <p:cNvSpPr/>
          <p:nvPr/>
        </p:nvSpPr>
        <p:spPr>
          <a:xfrm>
            <a:off x="8641080" y="4014360"/>
            <a:ext cx="299880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400" b="1" u="none" strike="noStrike">
                <a:solidFill>
                  <a:srgbClr val="2B2320"/>
                </a:solidFill>
                <a:effectLst/>
                <a:uFillTx/>
                <a:latin typeface="Microsoft YaHei"/>
                <a:ea typeface="Microsoft YaHei"/>
              </a:rPr>
              <a:t>自动同步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3" name="Text 36"/>
          <p:cNvSpPr/>
          <p:nvPr/>
        </p:nvSpPr>
        <p:spPr>
          <a:xfrm>
            <a:off x="8641080" y="4334400"/>
            <a:ext cx="29988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20000"/>
              </a:lnSpc>
              <a:tabLst>
                <a:tab pos="0" algn="l"/>
              </a:tabLst>
            </a:pPr>
            <a:r>
              <a:rPr lang="zh-CN" sz="1150" b="0" u="none" strike="noStrike">
                <a:solidFill>
                  <a:srgbClr val="8B7A6E"/>
                </a:solidFill>
                <a:effectLst/>
                <a:uFillTx/>
                <a:latin typeface="Microsoft YaHei"/>
                <a:ea typeface="Microsoft YaHei"/>
              </a:rPr>
              <a:t>后加入的物体注册即取当前值，无冷启动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4" name="Shape 37"/>
          <p:cNvSpPr/>
          <p:nvPr/>
        </p:nvSpPr>
        <p:spPr>
          <a:xfrm>
            <a:off x="8366760" y="5010840"/>
            <a:ext cx="118440" cy="118440"/>
          </a:xfrm>
          <a:prstGeom prst="ellipse">
            <a:avLst/>
          </a:prstGeom>
          <a:solidFill>
            <a:srgbClr val="EA580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8880" rIns="90000" bIns="3888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5" name="Text 38"/>
          <p:cNvSpPr/>
          <p:nvPr/>
        </p:nvSpPr>
        <p:spPr>
          <a:xfrm>
            <a:off x="8641080" y="4946760"/>
            <a:ext cx="299880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400" b="1" u="none" strike="noStrike">
                <a:solidFill>
                  <a:srgbClr val="2B2320"/>
                </a:solidFill>
                <a:effectLst/>
                <a:uFillTx/>
                <a:latin typeface="Microsoft YaHei"/>
                <a:ea typeface="Microsoft YaHei"/>
              </a:rPr>
              <a:t>响应组件按需改造</a:t>
            </a:r>
            <a:endParaRPr/>
          </a:p>
        </p:txBody>
      </p:sp>
      <p:sp>
        <p:nvSpPr>
          <p:cNvPr id="226" name="Text 39"/>
          <p:cNvSpPr/>
          <p:nvPr/>
        </p:nvSpPr>
        <p:spPr>
          <a:xfrm>
            <a:off x="8641080" y="5266800"/>
            <a:ext cx="29988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20000"/>
              </a:lnSpc>
              <a:tabLst>
                <a:tab pos="0" algn="l"/>
              </a:tabLst>
            </a:pPr>
            <a:r>
              <a:rPr lang="zh-CN" sz="1150" b="0" u="none" strike="noStrike">
                <a:solidFill>
                  <a:srgbClr val="8B7A6E"/>
                </a:solidFill>
                <a:effectLst/>
                <a:uFillTx/>
                <a:latin typeface="Microsoft YaHei"/>
                <a:ea typeface="Microsoft YaHei"/>
              </a:rPr>
              <a:t>驱动与接口层可作基础；视觉响应按主题重新开发</a:t>
            </a:r>
            <a:endParaRPr/>
          </a:p>
        </p:txBody>
      </p:sp>
      <p:sp>
        <p:nvSpPr>
          <p:cNvPr id="227" name="Text 40"/>
          <p:cNvSpPr/>
          <p:nvPr/>
        </p:nvSpPr>
        <p:spPr>
          <a:xfrm>
            <a:off x="10360080" y="6382440"/>
            <a:ext cx="12798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8B7A6E"/>
                </a:solidFill>
                <a:effectLst/>
                <a:uFillTx/>
                <a:latin typeface="Microsoft YaHei"/>
                <a:ea typeface="Microsoft YaHei"/>
              </a:rPr>
              <a:t>04  /  14</a:t>
            </a:r>
            <a:endParaRPr/>
          </a:p>
        </p:txBody>
      </p:sp>
    </p:spTree>
  </p:cSld>
  <p:transition spd="slow"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="http://schemas.openxmlformats.org/presentationml/2006/main" xmlns:mc="http://schemas.openxmlformats.org/markup-compatibility/2006" mc:Ignorable="p14">
  <p:cSld>
    <p:bg>
      <p:bgPr>
        <a:solidFill>
          <a:srgbClr val="FFFCFA"/>
        </a:solidFill>
      </p:bgPr>
    </p:bg>
    <p:spTree>
      <p:nvGrpSpPr>
        <p:cNvPr id="2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Shape 0"/>
          <p:cNvSpPr/>
          <p:nvPr/>
        </p:nvSpPr>
        <p:spPr>
          <a:xfrm>
            <a:off x="548640" y="567000"/>
            <a:ext cx="118440" cy="118440"/>
          </a:xfrm>
          <a:prstGeom prst="ellipse">
            <a:avLst/>
          </a:prstGeom>
          <a:solidFill>
            <a:srgbClr val="EA580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8880" rIns="90000" bIns="3888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0" name="Text 1"/>
          <p:cNvSpPr/>
          <p:nvPr/>
        </p:nvSpPr>
        <p:spPr>
          <a:xfrm>
            <a:off x="786240" y="48456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1" u="none" strike="noStrike" spc="150">
                <a:solidFill>
                  <a:srgbClr val="9A3412"/>
                </a:solidFill>
                <a:effectLst/>
                <a:uFillTx/>
                <a:latin typeface="Microsoft YaHei"/>
                <a:ea typeface="Microsoft YaHei"/>
              </a:rPr>
              <a:t>04 · 场景成果 · 微缩花园</a:t>
            </a:r>
            <a:endParaRPr/>
          </a:p>
        </p:txBody>
      </p:sp>
      <p:sp>
        <p:nvSpPr>
          <p:cNvPr id="231" name="Text 2"/>
          <p:cNvSpPr/>
          <p:nvPr/>
        </p:nvSpPr>
        <p:spPr>
          <a:xfrm>
            <a:off x="548640" y="841320"/>
            <a:ext cx="1109124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2700" b="1" u="none" strike="noStrike">
                <a:solidFill>
                  <a:srgbClr val="2B2320"/>
                </a:solidFill>
                <a:effectLst/>
                <a:uFillTx/>
                <a:latin typeface="Microsoft YaHei"/>
                <a:ea typeface="Microsoft YaHei"/>
              </a:rPr>
              <a:t>一座会感知气候的花园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2" name="Shape 3"/>
          <p:cNvSpPr/>
          <p:nvPr/>
        </p:nvSpPr>
        <p:spPr>
          <a:xfrm>
            <a:off x="548640" y="1760400"/>
            <a:ext cx="136800" cy="136800"/>
          </a:xfrm>
          <a:prstGeom prst="ellipse">
            <a:avLst/>
          </a:prstGeom>
          <a:solidFill>
            <a:srgbClr val="EA580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3" name="Text 4"/>
          <p:cNvSpPr/>
          <p:nvPr/>
        </p:nvSpPr>
        <p:spPr>
          <a:xfrm>
            <a:off x="859680" y="1691640"/>
            <a:ext cx="403200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550" b="1" u="none" strike="noStrike">
                <a:solidFill>
                  <a:srgbClr val="2B2320"/>
                </a:solidFill>
                <a:effectLst/>
                <a:uFillTx/>
                <a:latin typeface="Microsoft YaHei"/>
                <a:ea typeface="Microsoft YaHei"/>
              </a:rPr>
              <a:t>植被消长</a:t>
            </a:r>
            <a:endParaRPr lang="en-US" sz="15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4" name="Text 5"/>
          <p:cNvSpPr/>
          <p:nvPr/>
        </p:nvSpPr>
        <p:spPr>
          <a:xfrm>
            <a:off x="859680" y="2039040"/>
            <a:ext cx="403200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defTabSz="914400">
              <a:lnSpc>
                <a:spcPct val="122000"/>
              </a:lnSpc>
              <a:tabLst>
                <a:tab pos="0" algn="l"/>
              </a:tabLst>
            </a:pPr>
            <a:r>
              <a:rPr lang="zh-CN" sz="1250" b="0" u="none" strike="noStrike">
                <a:solidFill>
                  <a:srgbClr val="8B7A6E"/>
                </a:solidFill>
                <a:effectLst/>
                <a:uFillTx/>
                <a:latin typeface="Microsoft YaHei"/>
                <a:ea typeface="Microsoft YaHei"/>
              </a:rPr>
              <a:t>温湿度进入适宜区间，植物错落生长；偏离区间原地枯缩淡出，兴衰清晰可读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5" name="Shape 6"/>
          <p:cNvSpPr/>
          <p:nvPr/>
        </p:nvSpPr>
        <p:spPr>
          <a:xfrm>
            <a:off x="548640" y="2679120"/>
            <a:ext cx="4343400" cy="360"/>
          </a:xfrm>
          <a:prstGeom prst="line">
            <a:avLst/>
          </a:prstGeom>
          <a:ln w="12700">
            <a:solidFill>
              <a:srgbClr val="EFDCC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6" name="Shape 7"/>
          <p:cNvSpPr/>
          <p:nvPr/>
        </p:nvSpPr>
        <p:spPr>
          <a:xfrm>
            <a:off x="548640" y="2894040"/>
            <a:ext cx="136800" cy="136800"/>
          </a:xfrm>
          <a:prstGeom prst="ellipse">
            <a:avLst/>
          </a:prstGeom>
          <a:solidFill>
            <a:srgbClr val="0F766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7" name="Text 8"/>
          <p:cNvSpPr/>
          <p:nvPr/>
        </p:nvSpPr>
        <p:spPr>
          <a:xfrm>
            <a:off x="859680" y="2825640"/>
            <a:ext cx="403200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550" b="1" u="none" strike="noStrike">
                <a:solidFill>
                  <a:srgbClr val="2B2320"/>
                </a:solidFill>
                <a:effectLst/>
                <a:uFillTx/>
                <a:latin typeface="Microsoft YaHei"/>
                <a:ea typeface="Microsoft YaHei"/>
              </a:rPr>
              <a:t>天气流转</a:t>
            </a:r>
            <a:endParaRPr lang="en-US" sz="15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8" name="Text 9"/>
          <p:cNvSpPr/>
          <p:nvPr/>
        </p:nvSpPr>
        <p:spPr>
          <a:xfrm>
            <a:off x="859680" y="3173040"/>
            <a:ext cx="403200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defTabSz="914400">
              <a:lnSpc>
                <a:spcPct val="122000"/>
              </a:lnSpc>
              <a:tabLst>
                <a:tab pos="0" algn="l"/>
              </a:tabLst>
            </a:pPr>
            <a:r>
              <a:rPr lang="zh-CN" sz="1250" b="0" u="none" strike="noStrike">
                <a:solidFill>
                  <a:srgbClr val="8B7A6E"/>
                </a:solidFill>
                <a:effectLst/>
                <a:uFillTx/>
                <a:latin typeface="Microsoft YaHei"/>
                <a:ea typeface="Microsoft YaHei"/>
              </a:rPr>
              <a:t>湿度与温度量化为晴、雾、雨、雪四种天气，以约十秒的自然融合平滑切换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9" name="Shape 10"/>
          <p:cNvSpPr/>
          <p:nvPr/>
        </p:nvSpPr>
        <p:spPr>
          <a:xfrm>
            <a:off x="548640" y="3812760"/>
            <a:ext cx="4343400" cy="360"/>
          </a:xfrm>
          <a:prstGeom prst="line">
            <a:avLst/>
          </a:prstGeom>
          <a:ln w="12700">
            <a:solidFill>
              <a:srgbClr val="EFDCC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0" name="Shape 11"/>
          <p:cNvSpPr/>
          <p:nvPr/>
        </p:nvSpPr>
        <p:spPr>
          <a:xfrm>
            <a:off x="548640" y="4028040"/>
            <a:ext cx="136800" cy="136800"/>
          </a:xfrm>
          <a:prstGeom prst="ellipse">
            <a:avLst/>
          </a:prstGeom>
          <a:solidFill>
            <a:srgbClr val="EA580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1" name="Text 12"/>
          <p:cNvSpPr/>
          <p:nvPr/>
        </p:nvSpPr>
        <p:spPr>
          <a:xfrm>
            <a:off x="859680" y="3959280"/>
            <a:ext cx="403200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550" b="1" u="none" strike="noStrike">
                <a:solidFill>
                  <a:srgbClr val="2B2320"/>
                </a:solidFill>
                <a:effectLst/>
                <a:uFillTx/>
                <a:latin typeface="Microsoft YaHei"/>
                <a:ea typeface="Microsoft YaHei"/>
              </a:rPr>
              <a:t>生物活动</a:t>
            </a:r>
            <a:endParaRPr lang="en-US" sz="15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2" name="Text 13"/>
          <p:cNvSpPr/>
          <p:nvPr/>
        </p:nvSpPr>
        <p:spPr>
          <a:xfrm>
            <a:off x="859680" y="4306680"/>
            <a:ext cx="403200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defTabSz="914400">
              <a:lnSpc>
                <a:spcPct val="122000"/>
              </a:lnSpc>
              <a:tabLst>
                <a:tab pos="0" algn="l"/>
              </a:tabLst>
            </a:pPr>
            <a:r>
              <a:rPr lang="zh-CN" sz="1250" b="0" u="none" strike="noStrike">
                <a:solidFill>
                  <a:srgbClr val="8B7A6E"/>
                </a:solidFill>
                <a:effectLst/>
                <a:uFillTx/>
                <a:latin typeface="Microsoft YaHei"/>
                <a:ea typeface="Microsoft YaHei"/>
              </a:rPr>
              <a:t>甲虫沿样条路径走走停停；蝴蝶仅在全部气候轴都适宜时，才现身活动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3" name="Shape 14"/>
          <p:cNvSpPr/>
          <p:nvPr/>
        </p:nvSpPr>
        <p:spPr>
          <a:xfrm>
            <a:off x="548640" y="4946760"/>
            <a:ext cx="4343400" cy="360"/>
          </a:xfrm>
          <a:prstGeom prst="line">
            <a:avLst/>
          </a:prstGeom>
          <a:ln w="12700">
            <a:solidFill>
              <a:srgbClr val="EFDCC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4" name="Shape 15"/>
          <p:cNvSpPr/>
          <p:nvPr/>
        </p:nvSpPr>
        <p:spPr>
          <a:xfrm>
            <a:off x="548640" y="5161680"/>
            <a:ext cx="136800" cy="136800"/>
          </a:xfrm>
          <a:prstGeom prst="ellipse">
            <a:avLst/>
          </a:prstGeom>
          <a:solidFill>
            <a:srgbClr val="B4530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5" name="Text 16"/>
          <p:cNvSpPr/>
          <p:nvPr/>
        </p:nvSpPr>
        <p:spPr>
          <a:xfrm>
            <a:off x="859680" y="5093280"/>
            <a:ext cx="403200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550" b="1" u="none" strike="noStrike">
                <a:solidFill>
                  <a:srgbClr val="2B2320"/>
                </a:solidFill>
                <a:effectLst/>
                <a:uFillTx/>
                <a:latin typeface="Microsoft YaHei"/>
                <a:ea typeface="Microsoft YaHei"/>
              </a:rPr>
              <a:t>细节反馈</a:t>
            </a:r>
            <a:endParaRPr lang="en-US" sz="15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6" name="Text 17"/>
          <p:cNvSpPr/>
          <p:nvPr/>
        </p:nvSpPr>
        <p:spPr>
          <a:xfrm>
            <a:off x="859680" y="5440680"/>
            <a:ext cx="403200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defTabSz="914400">
              <a:lnSpc>
                <a:spcPct val="122000"/>
              </a:lnSpc>
              <a:tabLst>
                <a:tab pos="0" algn="l"/>
              </a:tabLst>
            </a:pPr>
            <a:r>
              <a:rPr lang="zh-CN" sz="1250" b="0" u="none" strike="noStrike">
                <a:solidFill>
                  <a:srgbClr val="8B7A6E"/>
                </a:solidFill>
                <a:effectLst/>
                <a:uFillTx/>
                <a:latin typeface="Microsoft YaHei"/>
                <a:ea typeface="Microsoft YaHei"/>
              </a:rPr>
              <a:t>湿度升高时玻璃瓶表面水珠凝结增多，局部雾气随水汽同步萦绕变浓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7" name="Text 23"/>
          <p:cNvSpPr/>
          <p:nvPr/>
        </p:nvSpPr>
        <p:spPr>
          <a:xfrm>
            <a:off x="10360080" y="6382440"/>
            <a:ext cx="12798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8B7A6E"/>
                </a:solidFill>
                <a:effectLst/>
                <a:uFillTx/>
                <a:latin typeface="Microsoft YaHei"/>
                <a:ea typeface="Microsoft YaHei"/>
              </a:rPr>
              <a:t>05  /  14</a:t>
            </a:r>
            <a:endParaRPr/>
          </a:p>
        </p:txBody>
      </p:sp>
      <p:pic>
        <p:nvPicPr>
          <p:cNvPr id="248" name="">
            <a:hlinkClick action="ppaction://media"/>
          </p:cNvPr>
          <p:cNvPicPr/>
          <p:nvPr>
            <a:videoFile r:link="rId2"/>
            <p:extLst>
              <p:ext uri="{DAA4B4D4-6D71-4841-9C94-3DE7FCFB9230}">
                <p14:media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004000" y="2304000"/>
            <a:ext cx="7128000" cy="2983680"/>
          </a:xfrm>
          <a:prstGeom prst="rect">
            <a:avLst/>
          </a:prstGeom>
          <a:ln w="0">
            <a:noFill/>
          </a:ln>
        </p:spPr>
      </p:pic>
    </p:spTree>
  </p:cSld>
  <p:transition spd="slow"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="http://schemas.openxmlformats.org/presentationml/2006/main" xmlns:mc="http://schemas.openxmlformats.org/markup-compatibility/2006" mc:Ignorable="p14">
  <p:cSld>
    <p:bg>
      <p:bgPr>
        <a:solidFill>
          <a:srgbClr val="FFFCFA"/>
        </a:solidFill>
      </p:bgPr>
    </p:bg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Shape 0"/>
          <p:cNvSpPr/>
          <p:nvPr/>
        </p:nvSpPr>
        <p:spPr>
          <a:xfrm>
            <a:off x="548640" y="567000"/>
            <a:ext cx="118440" cy="118440"/>
          </a:xfrm>
          <a:prstGeom prst="ellipse">
            <a:avLst/>
          </a:prstGeom>
          <a:solidFill>
            <a:srgbClr val="EA580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8880" rIns="90000" bIns="3888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1" name="Text 1"/>
          <p:cNvSpPr/>
          <p:nvPr/>
        </p:nvSpPr>
        <p:spPr>
          <a:xfrm>
            <a:off x="786240" y="48456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1" u="none" strike="noStrike" spc="150">
                <a:solidFill>
                  <a:srgbClr val="9A3412">
                    <a:alpha val="100000"/>
                  </a:srgbClr>
                </a:solidFill>
                <a:effectLst/>
                <a:latin typeface="Microsoft YaHei"/>
                <a:ea typeface="Microsoft YaHei"/>
              </a:rPr>
              <a:t>04 · 实际运行演示 · 水分子</a:t>
            </a:r>
            <a:endParaRPr/>
          </a:p>
        </p:txBody>
      </p:sp>
      <p:sp>
        <p:nvSpPr>
          <p:cNvPr id="252" name="Text 2"/>
          <p:cNvSpPr/>
          <p:nvPr/>
        </p:nvSpPr>
        <p:spPr>
          <a:xfrm>
            <a:off x="548640" y="841320"/>
            <a:ext cx="1109124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2700" b="1" u="none" strike="noStrike">
                <a:solidFill>
                  <a:srgbClr val="2B2320"/>
                </a:solidFill>
                <a:effectLst/>
                <a:uFillTx/>
                <a:latin typeface="Microsoft YaHei"/>
                <a:ea typeface="Microsoft YaHei"/>
              </a:rPr>
              <a:t>水分子场景：参数变化与画面响应</a:t>
            </a:r>
            <a:endParaRPr/>
          </a:p>
        </p:txBody>
      </p:sp>
      <p:sp>
        <p:nvSpPr>
          <p:cNvPr id="253" name="Text 3"/>
          <p:cNvSpPr/>
          <p:nvPr/>
        </p:nvSpPr>
        <p:spPr>
          <a:xfrm>
            <a:off x="548640" y="1426320"/>
            <a:ext cx="1109124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350" b="0" u="none" strike="noStrike">
                <a:solidFill>
                  <a:srgbClr val="8B7A6E"/>
                </a:solidFill>
                <a:effectLst/>
                <a:uFillTx/>
                <a:latin typeface="Microsoft YaHei"/>
                <a:ea typeface="Microsoft YaHei"/>
              </a:rPr>
              <a:t>核心、外围分子、翼群与尘埃共同构成抽象空气状态。点击画面播放原始演示。</a:t>
            </a:r>
            <a:endParaRPr/>
          </a:p>
        </p:txBody>
      </p:sp>
      <p:sp>
        <p:nvSpPr>
          <p:cNvPr id="254" name="Shape 4"/>
          <p:cNvSpPr/>
          <p:nvPr/>
        </p:nvSpPr>
        <p:spPr>
          <a:xfrm>
            <a:off x="548640" y="1828800"/>
            <a:ext cx="4023000" cy="1023840"/>
          </a:xfrm>
          <a:prstGeom prst="roundRect">
            <a:avLst>
              <a:gd name="adj" fmla="val 6250"/>
            </a:avLst>
          </a:prstGeom>
          <a:solidFill>
            <a:srgbClr val="FFF4E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5" name="Shape 5"/>
          <p:cNvSpPr/>
          <p:nvPr/>
        </p:nvSpPr>
        <p:spPr>
          <a:xfrm>
            <a:off x="749880" y="2139840"/>
            <a:ext cx="402120" cy="402120"/>
          </a:xfrm>
          <a:prstGeom prst="ellipse">
            <a:avLst/>
          </a:prstGeom>
          <a:solidFill>
            <a:srgbClr val="9A341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6" name="Text 6"/>
          <p:cNvSpPr/>
          <p:nvPr/>
        </p:nvSpPr>
        <p:spPr>
          <a:xfrm>
            <a:off x="749880" y="2212920"/>
            <a:ext cx="40212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A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7" name="Text 7"/>
          <p:cNvSpPr/>
          <p:nvPr/>
        </p:nvSpPr>
        <p:spPr>
          <a:xfrm>
            <a:off x="1280160" y="1956960"/>
            <a:ext cx="310860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500" b="1" u="none" strike="noStrike">
                <a:solidFill>
                  <a:srgbClr val="2B2320"/>
                </a:solidFill>
                <a:effectLst/>
                <a:uFillTx/>
                <a:latin typeface="Microsoft YaHei"/>
                <a:ea typeface="Microsoft YaHei"/>
              </a:rPr>
              <a:t>水之种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8" name="Text 8"/>
          <p:cNvSpPr/>
          <p:nvPr/>
        </p:nvSpPr>
        <p:spPr>
          <a:xfrm>
            <a:off x="1280160" y="2267640"/>
            <a:ext cx="306288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18000"/>
              </a:lnSpc>
              <a:tabLst>
                <a:tab pos="0" algn="l"/>
              </a:tabLst>
            </a:pPr>
            <a:r>
              <a:rPr lang="zh-CN" sz="1150" b="0" u="none" strike="noStrike">
                <a:solidFill>
                  <a:srgbClr val="8B7A6E"/>
                </a:solidFill>
                <a:effectLst/>
                <a:uFillTx/>
                <a:latin typeface="Microsoft YaHei"/>
                <a:ea typeface="Microsoft YaHei"/>
              </a:rPr>
              <a:t>八个永生核心锚定全场景构图，是形态变化的中心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9" name="Shape 9"/>
          <p:cNvSpPr/>
          <p:nvPr/>
        </p:nvSpPr>
        <p:spPr>
          <a:xfrm>
            <a:off x="548640" y="2962800"/>
            <a:ext cx="4023000" cy="1023840"/>
          </a:xfrm>
          <a:prstGeom prst="roundRect">
            <a:avLst>
              <a:gd name="adj" fmla="val 6250"/>
            </a:avLst>
          </a:prstGeom>
          <a:solidFill>
            <a:srgbClr val="FFF4E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0" name="Shape 10"/>
          <p:cNvSpPr/>
          <p:nvPr/>
        </p:nvSpPr>
        <p:spPr>
          <a:xfrm>
            <a:off x="749880" y="3273480"/>
            <a:ext cx="402120" cy="402120"/>
          </a:xfrm>
          <a:prstGeom prst="ellipse">
            <a:avLst/>
          </a:prstGeom>
          <a:solidFill>
            <a:srgbClr val="EA580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1" name="Text 11"/>
          <p:cNvSpPr/>
          <p:nvPr/>
        </p:nvSpPr>
        <p:spPr>
          <a:xfrm>
            <a:off x="749880" y="3346560"/>
            <a:ext cx="40212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B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2" name="Text 12"/>
          <p:cNvSpPr/>
          <p:nvPr/>
        </p:nvSpPr>
        <p:spPr>
          <a:xfrm>
            <a:off x="1280160" y="3090600"/>
            <a:ext cx="310860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500" b="1" u="none" strike="noStrike">
                <a:solidFill>
                  <a:srgbClr val="2B2320"/>
                </a:solidFill>
                <a:effectLst/>
                <a:uFillTx/>
                <a:latin typeface="Microsoft YaHei"/>
                <a:ea typeface="Microsoft YaHei"/>
              </a:rPr>
              <a:t>水之壳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3" name="Text 13"/>
          <p:cNvSpPr/>
          <p:nvPr/>
        </p:nvSpPr>
        <p:spPr>
          <a:xfrm>
            <a:off x="1280160" y="3401640"/>
            <a:ext cx="306288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18000"/>
              </a:lnSpc>
              <a:tabLst>
                <a:tab pos="0" algn="l"/>
              </a:tabLst>
            </a:pPr>
            <a:r>
              <a:rPr lang="zh-CN" sz="1150" b="0" u="none" strike="noStrike">
                <a:solidFill>
                  <a:srgbClr val="8B7A6E"/>
                </a:solidFill>
                <a:effectLst/>
                <a:uFillTx/>
                <a:latin typeface="Microsoft YaHei"/>
                <a:ea typeface="Microsoft YaHei"/>
              </a:rPr>
              <a:t>每簇八十至三百颗水分子，湿度表达的量化主体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4" name="Shape 14"/>
          <p:cNvSpPr/>
          <p:nvPr/>
        </p:nvSpPr>
        <p:spPr>
          <a:xfrm>
            <a:off x="548640" y="4096440"/>
            <a:ext cx="4023000" cy="1023840"/>
          </a:xfrm>
          <a:prstGeom prst="roundRect">
            <a:avLst>
              <a:gd name="adj" fmla="val 6250"/>
            </a:avLst>
          </a:prstGeom>
          <a:solidFill>
            <a:srgbClr val="FFF4E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5" name="Shape 15"/>
          <p:cNvSpPr/>
          <p:nvPr/>
        </p:nvSpPr>
        <p:spPr>
          <a:xfrm>
            <a:off x="749880" y="4407480"/>
            <a:ext cx="402120" cy="402120"/>
          </a:xfrm>
          <a:prstGeom prst="ellipse">
            <a:avLst/>
          </a:prstGeom>
          <a:solidFill>
            <a:srgbClr val="F0A26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6" name="Text 16"/>
          <p:cNvSpPr/>
          <p:nvPr/>
        </p:nvSpPr>
        <p:spPr>
          <a:xfrm>
            <a:off x="749880" y="4480560"/>
            <a:ext cx="40212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C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7" name="Text 17"/>
          <p:cNvSpPr/>
          <p:nvPr/>
        </p:nvSpPr>
        <p:spPr>
          <a:xfrm>
            <a:off x="1280160" y="4224600"/>
            <a:ext cx="310860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500" b="1" u="none" strike="noStrike">
                <a:solidFill>
                  <a:srgbClr val="2B2320"/>
                </a:solidFill>
                <a:effectLst/>
                <a:uFillTx/>
                <a:latin typeface="Microsoft YaHei"/>
                <a:ea typeface="Microsoft YaHei"/>
              </a:rPr>
              <a:t>水之翼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8" name="Text 18"/>
          <p:cNvSpPr/>
          <p:nvPr/>
        </p:nvSpPr>
        <p:spPr>
          <a:xfrm>
            <a:off x="1280160" y="4535280"/>
            <a:ext cx="306288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18000"/>
              </a:lnSpc>
              <a:tabLst>
                <a:tab pos="0" algn="l"/>
              </a:tabLst>
            </a:pPr>
            <a:r>
              <a:rPr lang="zh-CN" sz="1150" b="0" u="none" strike="noStrike">
                <a:solidFill>
                  <a:srgbClr val="8B7A6E"/>
                </a:solidFill>
                <a:effectLst/>
                <a:uFillTx/>
                <a:latin typeface="Microsoft YaHei"/>
                <a:ea typeface="Microsoft YaHei"/>
              </a:rPr>
              <a:t>环绕核心飞行的翼群，为画面加入动感与生命感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9" name="Shape 19"/>
          <p:cNvSpPr/>
          <p:nvPr/>
        </p:nvSpPr>
        <p:spPr>
          <a:xfrm>
            <a:off x="548640" y="5230440"/>
            <a:ext cx="4023000" cy="1023840"/>
          </a:xfrm>
          <a:prstGeom prst="roundRect">
            <a:avLst>
              <a:gd name="adj" fmla="val 6250"/>
            </a:avLst>
          </a:prstGeom>
          <a:solidFill>
            <a:srgbClr val="FFF4E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0" name="Shape 20"/>
          <p:cNvSpPr/>
          <p:nvPr/>
        </p:nvSpPr>
        <p:spPr>
          <a:xfrm>
            <a:off x="749880" y="5541120"/>
            <a:ext cx="402120" cy="402120"/>
          </a:xfrm>
          <a:prstGeom prst="ellipse">
            <a:avLst/>
          </a:prstGeom>
          <a:solidFill>
            <a:srgbClr val="B4530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1" name="Text 21"/>
          <p:cNvSpPr/>
          <p:nvPr/>
        </p:nvSpPr>
        <p:spPr>
          <a:xfrm>
            <a:off x="749880" y="5614560"/>
            <a:ext cx="40212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D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2" name="Text 22"/>
          <p:cNvSpPr/>
          <p:nvPr/>
        </p:nvSpPr>
        <p:spPr>
          <a:xfrm>
            <a:off x="1280160" y="5358240"/>
            <a:ext cx="310860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500" b="1" u="none" strike="noStrike">
                <a:solidFill>
                  <a:srgbClr val="2B2320"/>
                </a:solidFill>
                <a:effectLst/>
                <a:uFillTx/>
                <a:latin typeface="Microsoft YaHei"/>
                <a:ea typeface="Microsoft YaHei"/>
              </a:rPr>
              <a:t>尘埃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3" name="Text 23"/>
          <p:cNvSpPr/>
          <p:nvPr/>
        </p:nvSpPr>
        <p:spPr>
          <a:xfrm>
            <a:off x="1280160" y="5669280"/>
            <a:ext cx="306288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18000"/>
              </a:lnSpc>
              <a:tabLst>
                <a:tab pos="0" algn="l"/>
              </a:tabLst>
            </a:pPr>
            <a:r>
              <a:rPr lang="zh-CN" sz="1150" b="0" u="none" strike="noStrike">
                <a:solidFill>
                  <a:srgbClr val="8B7A6E"/>
                </a:solidFill>
                <a:effectLst/>
                <a:uFillTx/>
                <a:latin typeface="Microsoft YaHei"/>
                <a:ea typeface="Microsoft YaHei"/>
              </a:rPr>
              <a:t>高密度悬浮微粒，直观呈现空气的浑浊与清洁度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4" name="Text 29"/>
          <p:cNvSpPr/>
          <p:nvPr/>
        </p:nvSpPr>
        <p:spPr>
          <a:xfrm>
            <a:off x="10360080" y="6382440"/>
            <a:ext cx="12798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8B7A6E"/>
                </a:solidFill>
                <a:effectLst/>
                <a:uFillTx/>
                <a:latin typeface="Microsoft YaHei"/>
                <a:ea typeface="Microsoft YaHei"/>
              </a:rPr>
              <a:t>06  /  14</a:t>
            </a:r>
            <a:endParaRPr/>
          </a:p>
        </p:txBody>
      </p:sp>
      <p:pic>
        <p:nvPicPr>
          <p:cNvPr id="275" name="">
            <a:hlinkClick action="ppaction://media"/>
          </p:cNvPr>
          <p:cNvPicPr/>
          <p:nvPr>
            <a:videoFile r:link="rId2"/>
            <p:extLst>
              <p:ext uri="{DAA4B4D4-6D71-4841-9C94-3DE7FCFB9230}">
                <p14:media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651560" y="2340000"/>
            <a:ext cx="7480440" cy="3131280"/>
          </a:xfrm>
          <a:prstGeom prst="rect">
            <a:avLst/>
          </a:prstGeom>
          <a:ln w="0">
            <a:noFill/>
          </a:ln>
        </p:spPr>
      </p:pic>
    </p:spTree>
  </p:cSld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A"/>
        </a:solidFill>
      </p:bgPr>
    </p:bg>
    <p:spTree>
      <p:nvGrpSpPr>
        <p:cNvPr id="27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Shape 0"/>
          <p:cNvSpPr/>
          <p:nvPr/>
        </p:nvSpPr>
        <p:spPr>
          <a:xfrm>
            <a:off x="548640" y="567000"/>
            <a:ext cx="118440" cy="118440"/>
          </a:xfrm>
          <a:prstGeom prst="ellipse">
            <a:avLst/>
          </a:prstGeom>
          <a:solidFill>
            <a:srgbClr val="EA580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8880" rIns="90000" bIns="3888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8" name="Text 1"/>
          <p:cNvSpPr/>
          <p:nvPr/>
        </p:nvSpPr>
        <p:spPr>
          <a:xfrm>
            <a:off x="786240" y="48456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1" u="none" strike="noStrike" spc="150">
                <a:solidFill>
                  <a:srgbClr val="9A3412"/>
                </a:solidFill>
                <a:effectLst/>
                <a:uFillTx/>
                <a:latin typeface="Microsoft YaHei"/>
                <a:ea typeface="Microsoft YaHei"/>
              </a:rPr>
              <a:t>05 · 抽象方案 · 动态设计依据</a:t>
            </a:r>
            <a:endParaRPr/>
          </a:p>
        </p:txBody>
      </p:sp>
      <p:sp>
        <p:nvSpPr>
          <p:cNvPr id="279" name="Text 2"/>
          <p:cNvSpPr/>
          <p:nvPr/>
        </p:nvSpPr>
        <p:spPr>
          <a:xfrm>
            <a:off x="548640" y="841320"/>
            <a:ext cx="1109124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2700" b="1" u="none" strike="noStrike">
                <a:solidFill>
                  <a:srgbClr val="2B2320"/>
                </a:solidFill>
                <a:effectLst/>
                <a:uFillTx/>
                <a:latin typeface="Microsoft YaHei"/>
                <a:ea typeface="Microsoft YaHei"/>
              </a:rPr>
              <a:t>每一种运动，都有明确的设计依据</a:t>
            </a:r>
            <a:endParaRPr/>
          </a:p>
        </p:txBody>
      </p:sp>
      <p:sp>
        <p:nvSpPr>
          <p:cNvPr id="280" name="Shape 3"/>
          <p:cNvSpPr/>
          <p:nvPr/>
        </p:nvSpPr>
        <p:spPr>
          <a:xfrm>
            <a:off x="548640" y="1682640"/>
            <a:ext cx="155160" cy="155160"/>
          </a:xfrm>
          <a:prstGeom prst="ellipse">
            <a:avLst/>
          </a:prstGeom>
          <a:solidFill>
            <a:srgbClr val="0F766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1" name="Text 4"/>
          <p:cNvSpPr/>
          <p:nvPr/>
        </p:nvSpPr>
        <p:spPr>
          <a:xfrm>
            <a:off x="841320" y="1591200"/>
            <a:ext cx="173700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900" b="1" u="none" strike="noStrike">
                <a:solidFill>
                  <a:srgbClr val="2B2320"/>
                </a:solidFill>
                <a:effectLst/>
                <a:uFillTx/>
                <a:latin typeface="Microsoft YaHei"/>
                <a:ea typeface="Microsoft YaHei"/>
              </a:rPr>
              <a:t>湿度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2" name="Text 5"/>
          <p:cNvSpPr/>
          <p:nvPr/>
        </p:nvSpPr>
        <p:spPr>
          <a:xfrm>
            <a:off x="841320" y="2011680"/>
            <a:ext cx="173700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0F766E"/>
                </a:solidFill>
                <a:effectLst/>
                <a:uFillTx/>
                <a:latin typeface="Microsoft YaHei"/>
                <a:ea typeface="Microsoft YaHei"/>
              </a:rPr>
              <a:t>→ 形态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3" name="Text 6"/>
          <p:cNvSpPr/>
          <p:nvPr/>
        </p:nvSpPr>
        <p:spPr>
          <a:xfrm>
            <a:off x="2514600" y="1609200"/>
            <a:ext cx="4708800" cy="11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defTabSz="914400">
              <a:lnSpc>
                <a:spcPct val="132000"/>
              </a:lnSpc>
              <a:tabLst>
                <a:tab pos="0" algn="l"/>
              </a:tabLst>
            </a:pPr>
            <a:r>
              <a:rPr lang="zh-CN" sz="1250" b="0" u="none" strike="noStrike">
                <a:solidFill>
                  <a:srgbClr val="2B2320"/>
                </a:solidFill>
                <a:effectLst/>
                <a:uFillTx/>
                <a:latin typeface="Microsoft YaHei"/>
                <a:ea typeface="Microsoft YaHei"/>
              </a:rPr>
              <a:t>设计以核心与外围粒子的聚散表达湿度。引擎中落实为松散、簇、链、圆盘四种构图，并连续调节数量与位置。</a:t>
            </a:r>
            <a:endParaRPr/>
          </a:p>
        </p:txBody>
      </p:sp>
      <p:sp>
        <p:nvSpPr>
          <p:cNvPr id="284" name="Shape 7"/>
          <p:cNvSpPr/>
          <p:nvPr/>
        </p:nvSpPr>
        <p:spPr>
          <a:xfrm>
            <a:off x="548640" y="3200400"/>
            <a:ext cx="155160" cy="155160"/>
          </a:xfrm>
          <a:prstGeom prst="ellipse">
            <a:avLst/>
          </a:prstGeom>
          <a:solidFill>
            <a:srgbClr val="EA580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5" name="Text 8"/>
          <p:cNvSpPr/>
          <p:nvPr/>
        </p:nvSpPr>
        <p:spPr>
          <a:xfrm>
            <a:off x="841320" y="3108960"/>
            <a:ext cx="173700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900" b="1" u="none" strike="noStrike">
                <a:solidFill>
                  <a:srgbClr val="2B2320"/>
                </a:solidFill>
                <a:effectLst/>
                <a:uFillTx/>
                <a:latin typeface="Microsoft YaHei"/>
                <a:ea typeface="Microsoft YaHei"/>
              </a:rPr>
              <a:t>温度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6" name="Text 9"/>
          <p:cNvSpPr/>
          <p:nvPr/>
        </p:nvSpPr>
        <p:spPr>
          <a:xfrm>
            <a:off x="841320" y="3529440"/>
            <a:ext cx="173700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EA580C"/>
                </a:solidFill>
                <a:effectLst/>
                <a:uFillTx/>
                <a:latin typeface="Microsoft YaHei"/>
                <a:ea typeface="Microsoft YaHei"/>
              </a:rPr>
              <a:t>→ 躁动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7" name="Text 10"/>
          <p:cNvSpPr/>
          <p:nvPr/>
        </p:nvSpPr>
        <p:spPr>
          <a:xfrm>
            <a:off x="2514600" y="3127320"/>
            <a:ext cx="4708800" cy="11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defTabSz="914400">
              <a:lnSpc>
                <a:spcPct val="132000"/>
              </a:lnSpc>
              <a:tabLst>
                <a:tab pos="0" algn="l"/>
              </a:tabLst>
            </a:pPr>
            <a:r>
              <a:rPr lang="zh-CN" sz="1250" b="0" u="none" strike="noStrike">
                <a:solidFill>
                  <a:srgbClr val="2B2320"/>
                </a:solidFill>
                <a:effectLst/>
                <a:uFillTx/>
                <a:latin typeface="Microsoft YaHei"/>
                <a:ea typeface="Microsoft YaHei"/>
              </a:rPr>
              <a:t>设计定义翅片开合与运动节奏。引擎中通过材质形变控制扇翅，并让运动速度随温度连续变化。</a:t>
            </a:r>
            <a:endParaRPr/>
          </a:p>
        </p:txBody>
      </p:sp>
      <p:sp>
        <p:nvSpPr>
          <p:cNvPr id="288" name="Shape 11"/>
          <p:cNvSpPr/>
          <p:nvPr/>
        </p:nvSpPr>
        <p:spPr>
          <a:xfrm>
            <a:off x="548640" y="4718160"/>
            <a:ext cx="155160" cy="155160"/>
          </a:xfrm>
          <a:prstGeom prst="ellipse">
            <a:avLst/>
          </a:prstGeom>
          <a:solidFill>
            <a:srgbClr val="B4530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9" name="Text 12"/>
          <p:cNvSpPr/>
          <p:nvPr/>
        </p:nvSpPr>
        <p:spPr>
          <a:xfrm>
            <a:off x="841320" y="4626720"/>
            <a:ext cx="173700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900" b="1" u="none" strike="noStrike">
                <a:solidFill>
                  <a:srgbClr val="2B2320"/>
                </a:solidFill>
                <a:effectLst/>
                <a:uFillTx/>
                <a:latin typeface="Microsoft YaHei"/>
                <a:ea typeface="Microsoft YaHei"/>
              </a:rPr>
              <a:t>清洁度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0" name="Text 13"/>
          <p:cNvSpPr/>
          <p:nvPr/>
        </p:nvSpPr>
        <p:spPr>
          <a:xfrm>
            <a:off x="841320" y="5047560"/>
            <a:ext cx="173700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B45309"/>
                </a:solidFill>
                <a:effectLst/>
                <a:uFillTx/>
                <a:latin typeface="Microsoft YaHei"/>
                <a:ea typeface="Microsoft YaHei"/>
              </a:rPr>
              <a:t>→ 脏迹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1" name="Text 14"/>
          <p:cNvSpPr/>
          <p:nvPr/>
        </p:nvSpPr>
        <p:spPr>
          <a:xfrm>
            <a:off x="2514600" y="4645080"/>
            <a:ext cx="4708800" cy="11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defTabSz="914400">
              <a:lnSpc>
                <a:spcPct val="132000"/>
              </a:lnSpc>
              <a:tabLst>
                <a:tab pos="0" algn="l"/>
              </a:tabLst>
            </a:pPr>
            <a:r>
              <a:rPr lang="zh-CN" sz="1250" b="0" u="none" strike="noStrike">
                <a:solidFill>
                  <a:srgbClr val="2B2320"/>
                </a:solidFill>
                <a:effectLst/>
                <a:uFillTx/>
                <a:latin typeface="Microsoft YaHei"/>
                <a:ea typeface="Microsoft YaHei"/>
              </a:rPr>
              <a:t>设计用背景变化表达空气状态。当前版本以脏迹、尘埃与暗角反馈清洁度，形成可调的视觉层次。</a:t>
            </a:r>
            <a:endParaRPr/>
          </a:p>
        </p:txBody>
      </p:sp>
      <p:sp>
        <p:nvSpPr>
          <p:cNvPr id="292" name="Shape 15"/>
          <p:cNvSpPr/>
          <p:nvPr/>
        </p:nvSpPr>
        <p:spPr>
          <a:xfrm>
            <a:off x="548640" y="2962440"/>
            <a:ext cx="11091600" cy="360"/>
          </a:xfrm>
          <a:prstGeom prst="line">
            <a:avLst/>
          </a:prstGeom>
          <a:ln w="12700">
            <a:solidFill>
              <a:srgbClr val="EFDCC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3" name="Shape 16"/>
          <p:cNvSpPr/>
          <p:nvPr/>
        </p:nvSpPr>
        <p:spPr>
          <a:xfrm>
            <a:off x="548640" y="4480560"/>
            <a:ext cx="11091600" cy="360"/>
          </a:xfrm>
          <a:prstGeom prst="line">
            <a:avLst/>
          </a:prstGeom>
          <a:ln w="12700">
            <a:solidFill>
              <a:srgbClr val="EFDCC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4" name="Text 144"/>
          <p:cNvSpPr/>
          <p:nvPr/>
        </p:nvSpPr>
        <p:spPr>
          <a:xfrm>
            <a:off x="10360080" y="6382440"/>
            <a:ext cx="12798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8B7A6E"/>
                </a:solidFill>
                <a:effectLst/>
                <a:uFillTx/>
                <a:latin typeface="Microsoft YaHei"/>
                <a:ea typeface="Microsoft YaHei"/>
              </a:rPr>
              <a:t>07  /  14</a:t>
            </a:r>
            <a:endParaRPr/>
          </a:p>
        </p:txBody>
      </p:sp>
      <p:pic>
        <p:nvPicPr>
          <p:cNvPr id="295" name="Design evidence"/>
          <p:cNvPicPr>
            <a:picLocks noChangeAspect="1"/>
          </p:cNvPicPr>
          <p:nvPr/>
        </p:nvPicPr>
        <p:blipFill>
          <a:blip r:embed="rId2"/>
          <a:srcRect l="2000" t="44800" r="68200" b="37700"/>
          <a:stretch>
            <a:fillRect/>
          </a:stretch>
        </p:blipFill>
        <p:spPr>
          <a:xfrm>
            <a:off x="8091514" y="1581150"/>
            <a:ext cx="2724097" cy="1228725"/>
          </a:xfrm>
          <a:prstGeom prst="rect">
            <a:avLst/>
          </a:prstGeom>
        </p:spPr>
      </p:pic>
      <p:pic>
        <p:nvPicPr>
          <p:cNvPr id="296" name="Design evidence"/>
          <p:cNvPicPr>
            <a:picLocks noChangeAspect="1"/>
          </p:cNvPicPr>
          <p:nvPr/>
        </p:nvPicPr>
        <p:blipFill>
          <a:blip r:embed="rId2"/>
          <a:srcRect l="400" t="72000" r="66500" b="400"/>
          <a:stretch>
            <a:fillRect/>
          </a:stretch>
        </p:blipFill>
        <p:spPr>
          <a:xfrm>
            <a:off x="8360460" y="3105150"/>
            <a:ext cx="2186205" cy="1400175"/>
          </a:xfrm>
          <a:prstGeom prst="rect">
            <a:avLst/>
          </a:prstGeom>
        </p:spPr>
      </p:pic>
      <p:pic>
        <p:nvPicPr>
          <p:cNvPr id="297" name="Design evidence"/>
          <p:cNvPicPr>
            <a:picLocks noChangeAspect="1"/>
          </p:cNvPicPr>
          <p:nvPr/>
        </p:nvPicPr>
        <p:blipFill>
          <a:blip r:embed="rId2"/>
          <a:srcRect l="34800" t="81000" r="20900" b="800"/>
          <a:stretch>
            <a:fillRect/>
          </a:stretch>
        </p:blipFill>
        <p:spPr>
          <a:xfrm>
            <a:off x="7642480" y="4629150"/>
            <a:ext cx="3622165" cy="1143000"/>
          </a:xfrm>
          <a:prstGeom prst="rect">
            <a:avLst/>
          </a:prstGeom>
        </p:spPr>
      </p:pic>
    </p:spTree>
  </p:cSld>
  <p:transition spd="slow"/>
</p:sld>
</file>

<file path=ppt/slides/slide8.xml><?xml version="1.0" encoding="utf-8"?>
<p:sld xmlns:a="http://schemas.openxmlformats.org/drawingml/2006/main" xmlns:p="http://schemas.openxmlformats.org/presentationml/2006/main">
  <p:cSld>
    <p:bg>
      <p:bgPr>
        <a:solidFill>
          <a:srgbClr val="FFFCFA"/>
        </a:solidFill>
      </p:bgPr>
    </p:bg>
    <p:spTree>
      <p:nvGrpSpPr>
        <p:cNvPr id="29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Shape 0"/>
          <p:cNvSpPr/>
          <p:nvPr/>
        </p:nvSpPr>
        <p:spPr>
          <a:xfrm>
            <a:off x="548640" y="567000"/>
            <a:ext cx="118440" cy="118440"/>
          </a:xfrm>
          <a:prstGeom prst="ellipse">
            <a:avLst/>
          </a:prstGeom>
          <a:solidFill>
            <a:srgbClr val="EA580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8880" rIns="90000" bIns="3888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0" name="Text 1"/>
          <p:cNvSpPr/>
          <p:nvPr/>
        </p:nvSpPr>
        <p:spPr>
          <a:xfrm>
            <a:off x="786240" y="48456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1" u="none" strike="noStrike" spc="150">
                <a:solidFill>
                  <a:srgbClr val="9A3412"/>
                </a:solidFill>
                <a:effectLst/>
                <a:uFillTx/>
                <a:latin typeface="Microsoft YaHei"/>
                <a:ea typeface="Microsoft YaHei"/>
              </a:rPr>
              <a:t>06 · 连续控制与工程实现</a:t>
            </a:r>
            <a:endParaRPr/>
          </a:p>
        </p:txBody>
      </p:sp>
      <p:sp>
        <p:nvSpPr>
          <p:cNvPr id="301" name="Text 2"/>
          <p:cNvSpPr/>
          <p:nvPr/>
        </p:nvSpPr>
        <p:spPr>
          <a:xfrm>
            <a:off x="548640" y="841320"/>
            <a:ext cx="1109124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2700" b="1" u="none" strike="noStrike">
                <a:solidFill>
                  <a:srgbClr val="2B2320"/>
                </a:solidFill>
                <a:effectLst/>
                <a:uFillTx/>
                <a:latin typeface="Microsoft YaHei"/>
                <a:ea typeface="Microsoft YaHei"/>
              </a:rPr>
              <a:t>细微的数据变化，也能实时调整画面</a:t>
            </a:r>
            <a:endParaRPr/>
          </a:p>
        </p:txBody>
      </p:sp>
      <p:sp>
        <p:nvSpPr>
          <p:cNvPr id="302" name="Shape 3"/>
          <p:cNvSpPr/>
          <p:nvPr/>
        </p:nvSpPr>
        <p:spPr>
          <a:xfrm>
            <a:off x="548640" y="1645920"/>
            <a:ext cx="3565800" cy="4434480"/>
          </a:xfrm>
          <a:prstGeom prst="roundRect">
            <a:avLst>
              <a:gd name="adj" fmla="val 1795"/>
            </a:avLst>
          </a:prstGeom>
          <a:solidFill>
            <a:srgbClr val="FFFFFF"/>
          </a:solidFill>
          <a:ln w="0">
            <a:noFill/>
          </a:ln>
          <a:effectLst>
            <a:outerShdw blurRad="101520" dist="25560" dir="5400000" sx="100000" sy="100000" kx="0" ky="0" algn="bl" rotWithShape="0">
              <a:srgbClr val="3A2418">
                <a:alpha val="13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3" name="Text 4"/>
          <p:cNvSpPr/>
          <p:nvPr/>
        </p:nvSpPr>
        <p:spPr>
          <a:xfrm>
            <a:off x="868680" y="1965960"/>
            <a:ext cx="2925720" cy="32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650" b="1" u="none" strike="noStrike">
                <a:solidFill>
                  <a:srgbClr val="2B2320"/>
                </a:solidFill>
                <a:effectLst/>
                <a:uFillTx/>
                <a:latin typeface="Microsoft YaHei"/>
                <a:ea typeface="Microsoft YaHei"/>
              </a:rPr>
              <a:t>实时调参工作台</a:t>
            </a:r>
            <a:endParaRPr lang="en-US" sz="16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4" name="Text 5"/>
          <p:cNvSpPr/>
          <p:nvPr/>
        </p:nvSpPr>
        <p:spPr>
          <a:xfrm>
            <a:off x="822960" y="2423160"/>
            <a:ext cx="3017160" cy="11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7600" b="1" u="none" strike="noStrike">
                <a:solidFill>
                  <a:srgbClr val="EA580C"/>
                </a:solidFill>
                <a:effectLst/>
                <a:uFillTx/>
                <a:latin typeface="Microsoft YaHei"/>
                <a:ea typeface="Microsoft YaHei"/>
              </a:rPr>
              <a:t>34</a:t>
            </a:r>
            <a:endParaRPr lang="en-US" sz="7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5" name="Text 6"/>
          <p:cNvSpPr/>
          <p:nvPr/>
        </p:nvSpPr>
        <p:spPr>
          <a:xfrm>
            <a:off x="868680" y="3703320"/>
            <a:ext cx="292572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350" b="1" u="none" strike="noStrike">
                <a:solidFill>
                  <a:srgbClr val="9A3412"/>
                </a:solidFill>
                <a:effectLst/>
                <a:uFillTx/>
                <a:latin typeface="Microsoft YaHei"/>
                <a:ea typeface="Microsoft YaHei"/>
              </a:rPr>
              <a:t>项粒子参数 </a:t>
            </a:r>
            <a:r>
              <a:rPr lang="en-US" sz="1350" b="1" u="none" strike="noStrike">
                <a:solidFill>
                  <a:srgbClr val="9A3412"/>
                </a:solidFill>
                <a:effectLst/>
                <a:uFillTx/>
                <a:latin typeface="Microsoft YaHei"/>
                <a:ea typeface="Microsoft YaHei"/>
              </a:rPr>
              <a:t>· </a:t>
            </a:r>
            <a:r>
              <a:rPr lang="zh-CN" sz="1350" b="1" u="none" strike="noStrike">
                <a:solidFill>
                  <a:srgbClr val="9A3412"/>
                </a:solidFill>
                <a:effectLst/>
                <a:uFillTx/>
                <a:latin typeface="Microsoft YaHei"/>
                <a:ea typeface="Microsoft YaHei"/>
              </a:rPr>
              <a:t>全部实时可调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6" name="Shape 7"/>
          <p:cNvSpPr/>
          <p:nvPr/>
        </p:nvSpPr>
        <p:spPr>
          <a:xfrm>
            <a:off x="868680" y="4206240"/>
            <a:ext cx="2926080" cy="360"/>
          </a:xfrm>
          <a:prstGeom prst="line">
            <a:avLst/>
          </a:prstGeom>
          <a:ln w="12700">
            <a:solidFill>
              <a:srgbClr val="EFDCC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7" name="Shape 8"/>
          <p:cNvSpPr/>
          <p:nvPr/>
        </p:nvSpPr>
        <p:spPr>
          <a:xfrm>
            <a:off x="868680" y="4462200"/>
            <a:ext cx="100080" cy="100080"/>
          </a:xfrm>
          <a:prstGeom prst="ellipse">
            <a:avLst/>
          </a:prstGeom>
          <a:solidFill>
            <a:srgbClr val="EA580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6280" rIns="90000" bIns="2628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8" name="Text 9"/>
          <p:cNvSpPr/>
          <p:nvPr/>
        </p:nvSpPr>
        <p:spPr>
          <a:xfrm>
            <a:off x="1078920" y="4389120"/>
            <a:ext cx="274284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250" b="1" u="none" strike="noStrike">
                <a:solidFill>
                  <a:srgbClr val="2B2320"/>
                </a:solidFill>
                <a:effectLst/>
                <a:uFillTx/>
                <a:latin typeface="Microsoft YaHei"/>
                <a:ea typeface="Microsoft YaHei"/>
              </a:rPr>
              <a:t>＋</a:t>
            </a:r>
            <a:r>
              <a:rPr lang="en-US" sz="1250" b="1" u="none" strike="noStrike">
                <a:solidFill>
                  <a:srgbClr val="2B2320"/>
                </a:solidFill>
                <a:effectLst/>
                <a:uFillTx/>
                <a:latin typeface="Microsoft YaHei"/>
                <a:ea typeface="Microsoft YaHei"/>
              </a:rPr>
              <a:t>3 </a:t>
            </a:r>
            <a:r>
              <a:rPr lang="zh-CN" sz="1250" b="1" u="none" strike="noStrike">
                <a:solidFill>
                  <a:srgbClr val="2B2320"/>
                </a:solidFill>
                <a:effectLst/>
                <a:uFillTx/>
                <a:latin typeface="Microsoft YaHei"/>
                <a:ea typeface="Microsoft YaHei"/>
              </a:rPr>
              <a:t>条空气轴滑块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9" name="Text 10"/>
          <p:cNvSpPr/>
          <p:nvPr/>
        </p:nvSpPr>
        <p:spPr>
          <a:xfrm>
            <a:off x="1078920" y="4663440"/>
            <a:ext cx="2742840" cy="23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100" b="0" u="none" strike="noStrike">
                <a:solidFill>
                  <a:srgbClr val="8B7A6E"/>
                </a:solidFill>
                <a:effectLst/>
                <a:uFillTx/>
                <a:latin typeface="Microsoft YaHei"/>
                <a:ea typeface="Microsoft YaHei"/>
              </a:rPr>
              <a:t>温度 </a:t>
            </a:r>
            <a:r>
              <a:rPr lang="en-US" sz="1100" b="0" u="none" strike="noStrike">
                <a:solidFill>
                  <a:srgbClr val="8B7A6E"/>
                </a:solidFill>
                <a:effectLst/>
                <a:uFillTx/>
                <a:latin typeface="Microsoft YaHei"/>
                <a:ea typeface="Microsoft YaHei"/>
              </a:rPr>
              <a:t>/ </a:t>
            </a:r>
            <a:r>
              <a:rPr lang="zh-CN" sz="1100" b="0" u="none" strike="noStrike">
                <a:solidFill>
                  <a:srgbClr val="8B7A6E"/>
                </a:solidFill>
                <a:effectLst/>
                <a:uFillTx/>
                <a:latin typeface="Microsoft YaHei"/>
                <a:ea typeface="Microsoft YaHei"/>
              </a:rPr>
              <a:t>湿度 </a:t>
            </a:r>
            <a:r>
              <a:rPr lang="en-US" sz="1100" b="0" u="none" strike="noStrike">
                <a:solidFill>
                  <a:srgbClr val="8B7A6E"/>
                </a:solidFill>
                <a:effectLst/>
                <a:uFillTx/>
                <a:latin typeface="Microsoft YaHei"/>
                <a:ea typeface="Microsoft YaHei"/>
              </a:rPr>
              <a:t>/ </a:t>
            </a:r>
            <a:r>
              <a:rPr lang="zh-CN" sz="1100" b="0" u="none" strike="noStrike">
                <a:solidFill>
                  <a:srgbClr val="8B7A6E"/>
                </a:solidFill>
                <a:effectLst/>
                <a:uFillTx/>
                <a:latin typeface="Microsoft YaHei"/>
                <a:ea typeface="Microsoft YaHei"/>
              </a:rPr>
              <a:t>清洁度即拖即现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0" name="Shape 11"/>
          <p:cNvSpPr/>
          <p:nvPr/>
        </p:nvSpPr>
        <p:spPr>
          <a:xfrm>
            <a:off x="868680" y="5029200"/>
            <a:ext cx="100080" cy="100080"/>
          </a:xfrm>
          <a:prstGeom prst="ellipse">
            <a:avLst/>
          </a:prstGeom>
          <a:solidFill>
            <a:srgbClr val="EA580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6280" rIns="90000" bIns="2628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1" name="Text 12"/>
          <p:cNvSpPr/>
          <p:nvPr/>
        </p:nvSpPr>
        <p:spPr>
          <a:xfrm>
            <a:off x="1078920" y="4956120"/>
            <a:ext cx="274284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250" b="1" u="none" strike="noStrike">
                <a:solidFill>
                  <a:srgbClr val="2B2320"/>
                </a:solidFill>
                <a:effectLst/>
                <a:uFillTx/>
                <a:latin typeface="Microsoft YaHei"/>
                <a:ea typeface="Microsoft YaHei"/>
              </a:rPr>
              <a:t>所见即所得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2" name="Text 13"/>
          <p:cNvSpPr/>
          <p:nvPr/>
        </p:nvSpPr>
        <p:spPr>
          <a:xfrm>
            <a:off x="1078920" y="5230440"/>
            <a:ext cx="2742840" cy="23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100" b="0" u="none" strike="noStrike">
                <a:solidFill>
                  <a:srgbClr val="8B7A6E"/>
                </a:solidFill>
                <a:effectLst/>
                <a:uFillTx/>
                <a:latin typeface="Microsoft YaHei"/>
                <a:ea typeface="Microsoft YaHei"/>
              </a:rPr>
              <a:t>调整无需重启，当场看到效果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3" name="Shape 14"/>
          <p:cNvSpPr/>
          <p:nvPr/>
        </p:nvSpPr>
        <p:spPr>
          <a:xfrm>
            <a:off x="868680" y="5596200"/>
            <a:ext cx="100080" cy="100080"/>
          </a:xfrm>
          <a:prstGeom prst="ellipse">
            <a:avLst/>
          </a:prstGeom>
          <a:solidFill>
            <a:srgbClr val="EA580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6280" rIns="90000" bIns="2628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4" name="Text 15"/>
          <p:cNvSpPr/>
          <p:nvPr/>
        </p:nvSpPr>
        <p:spPr>
          <a:xfrm>
            <a:off x="1078920" y="5523120"/>
            <a:ext cx="274284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250" b="1" u="none" strike="noStrike">
                <a:solidFill>
                  <a:srgbClr val="2B2320"/>
                </a:solidFill>
                <a:effectLst/>
                <a:uFillTx/>
                <a:latin typeface="Microsoft YaHei"/>
                <a:ea typeface="Microsoft YaHei"/>
              </a:rPr>
              <a:t>一键恢复初始值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5" name="Text 16"/>
          <p:cNvSpPr/>
          <p:nvPr/>
        </p:nvSpPr>
        <p:spPr>
          <a:xfrm>
            <a:off x="1078920" y="5797440"/>
            <a:ext cx="2742840" cy="23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100" b="0" u="none" strike="noStrike">
                <a:solidFill>
                  <a:srgbClr val="8B7A6E"/>
                </a:solidFill>
                <a:effectLst/>
                <a:uFillTx/>
                <a:latin typeface="Microsoft YaHei"/>
                <a:ea typeface="Microsoft YaHei"/>
              </a:rPr>
              <a:t>调参安全，随时回到基准状态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6" name="Text 17"/>
          <p:cNvSpPr/>
          <p:nvPr/>
        </p:nvSpPr>
        <p:spPr>
          <a:xfrm>
            <a:off x="4526280" y="1755720"/>
            <a:ext cx="56664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900" b="1" u="none" strike="noStrike">
                <a:solidFill>
                  <a:srgbClr val="9A3412"/>
                </a:solidFill>
                <a:effectLst/>
                <a:uFillTx/>
                <a:latin typeface="Microsoft YaHei"/>
                <a:ea typeface="Microsoft YaHei"/>
              </a:rPr>
              <a:t>01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7" name="Text 18"/>
          <p:cNvSpPr/>
          <p:nvPr/>
        </p:nvSpPr>
        <p:spPr>
          <a:xfrm>
            <a:off x="5148000" y="1737360"/>
            <a:ext cx="6491880" cy="32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600" b="1" u="none" strike="noStrike">
                <a:solidFill>
                  <a:srgbClr val="2B2320"/>
                </a:solidFill>
                <a:effectLst/>
                <a:uFillTx/>
                <a:latin typeface="Microsoft YaHei"/>
                <a:ea typeface="Microsoft YaHei"/>
              </a:rPr>
              <a:t>纯着色器扇翅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8" name="Text 19"/>
          <p:cNvSpPr/>
          <p:nvPr/>
        </p:nvSpPr>
        <p:spPr>
          <a:xfrm>
            <a:off x="5148000" y="2103120"/>
            <a:ext cx="6491880" cy="621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defTabSz="914400">
              <a:lnSpc>
                <a:spcPct val="122000"/>
              </a:lnSpc>
              <a:tabLst>
                <a:tab pos="0" algn="l"/>
              </a:tabLst>
            </a:pPr>
            <a:r>
              <a:rPr lang="zh-CN" sz="1250" b="0" u="none" strike="noStrike">
                <a:solidFill>
                  <a:srgbClr val="8B7A6E"/>
                </a:solidFill>
                <a:effectLst/>
                <a:uFillTx/>
                <a:latin typeface="Microsoft YaHei"/>
                <a:ea typeface="Microsoft YaHei"/>
              </a:rPr>
              <a:t>使用材质顶点位移实现扇翅，无需骨骼动画。模型可同步或错相摆动，并随温度调整节奏。</a:t>
            </a:r>
            <a:endParaRPr/>
          </a:p>
        </p:txBody>
      </p:sp>
      <p:sp>
        <p:nvSpPr>
          <p:cNvPr id="319" name="Shape 20"/>
          <p:cNvSpPr/>
          <p:nvPr/>
        </p:nvSpPr>
        <p:spPr>
          <a:xfrm>
            <a:off x="4526280" y="3017520"/>
            <a:ext cx="7113960" cy="360"/>
          </a:xfrm>
          <a:prstGeom prst="line">
            <a:avLst/>
          </a:prstGeom>
          <a:ln w="12700">
            <a:solidFill>
              <a:srgbClr val="EFDCC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0" name="Text 21"/>
          <p:cNvSpPr/>
          <p:nvPr/>
        </p:nvSpPr>
        <p:spPr>
          <a:xfrm>
            <a:off x="4526280" y="3237120"/>
            <a:ext cx="56664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900" b="1" u="none" strike="noStrike">
                <a:solidFill>
                  <a:srgbClr val="9A3412"/>
                </a:solidFill>
                <a:effectLst/>
                <a:uFillTx/>
                <a:latin typeface="Microsoft YaHei"/>
                <a:ea typeface="Microsoft YaHei"/>
              </a:rPr>
              <a:t>02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1" name="Text 22"/>
          <p:cNvSpPr/>
          <p:nvPr/>
        </p:nvSpPr>
        <p:spPr>
          <a:xfrm>
            <a:off x="5148000" y="3218760"/>
            <a:ext cx="6491880" cy="32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600" b="1" u="none" strike="noStrike">
                <a:solidFill>
                  <a:srgbClr val="2B2320"/>
                </a:solidFill>
                <a:effectLst/>
                <a:uFillTx/>
                <a:latin typeface="Microsoft YaHei"/>
                <a:ea typeface="Microsoft YaHei"/>
              </a:rPr>
              <a:t>几何占用检测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2" name="Text 23"/>
          <p:cNvSpPr/>
          <p:nvPr/>
        </p:nvSpPr>
        <p:spPr>
          <a:xfrm>
            <a:off x="5148000" y="3584520"/>
            <a:ext cx="6491880" cy="621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defTabSz="914400">
              <a:lnSpc>
                <a:spcPct val="122000"/>
              </a:lnSpc>
              <a:tabLst>
                <a:tab pos="0" algn="l"/>
              </a:tabLst>
            </a:pPr>
            <a:r>
              <a:rPr lang="zh-CN" sz="1250" b="0" u="none" strike="noStrike">
                <a:solidFill>
                  <a:srgbClr val="8B7A6E"/>
                </a:solidFill>
                <a:effectLst/>
                <a:uFillTx/>
                <a:latin typeface="Microsoft YaHei"/>
                <a:ea typeface="Microsoft YaHei"/>
              </a:rPr>
              <a:t>粒子进入核心保护范围时自动避让或隐藏，降低对主体构图的遮挡。</a:t>
            </a:r>
            <a:endParaRPr/>
          </a:p>
        </p:txBody>
      </p:sp>
      <p:sp>
        <p:nvSpPr>
          <p:cNvPr id="323" name="Shape 24"/>
          <p:cNvSpPr/>
          <p:nvPr/>
        </p:nvSpPr>
        <p:spPr>
          <a:xfrm>
            <a:off x="4526280" y="4498560"/>
            <a:ext cx="7113960" cy="360"/>
          </a:xfrm>
          <a:prstGeom prst="line">
            <a:avLst/>
          </a:prstGeom>
          <a:ln w="12700">
            <a:solidFill>
              <a:srgbClr val="EFDCC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4" name="Text 25"/>
          <p:cNvSpPr/>
          <p:nvPr/>
        </p:nvSpPr>
        <p:spPr>
          <a:xfrm>
            <a:off x="4526280" y="4718160"/>
            <a:ext cx="56664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900" b="1" u="none" strike="noStrike">
                <a:solidFill>
                  <a:srgbClr val="9A3412"/>
                </a:solidFill>
                <a:effectLst/>
                <a:uFillTx/>
                <a:latin typeface="Microsoft YaHei"/>
                <a:ea typeface="Microsoft YaHei"/>
              </a:rPr>
              <a:t>03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5" name="Text 26"/>
          <p:cNvSpPr/>
          <p:nvPr/>
        </p:nvSpPr>
        <p:spPr>
          <a:xfrm>
            <a:off x="5148000" y="4700160"/>
            <a:ext cx="6491880" cy="32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600" b="1" u="none" strike="noStrike">
                <a:solidFill>
                  <a:srgbClr val="2B2320"/>
                </a:solidFill>
                <a:effectLst/>
                <a:uFillTx/>
                <a:latin typeface="Microsoft YaHei"/>
                <a:ea typeface="Microsoft YaHei"/>
              </a:rPr>
              <a:t>远端设备联动</a:t>
            </a:r>
            <a:endParaRPr/>
          </a:p>
        </p:txBody>
      </p:sp>
      <p:sp>
        <p:nvSpPr>
          <p:cNvPr id="326" name="Text 27"/>
          <p:cNvSpPr/>
          <p:nvPr/>
        </p:nvSpPr>
        <p:spPr>
          <a:xfrm>
            <a:off x="5148000" y="5065920"/>
            <a:ext cx="6491880" cy="621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defTabSz="914400">
              <a:lnSpc>
                <a:spcPct val="122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8B7A6E"/>
                </a:solidFill>
                <a:effectLst/>
                <a:uFillTx/>
                <a:latin typeface="Microsoft YaHei"/>
                <a:ea typeface="Microsoft YaHei"/>
              </a:rPr>
              <a:t>远端设备联动功能已实装。Android 端已完成打包，尚未开展终端性能优化。</a:t>
            </a:r>
            <a:endParaRPr/>
          </a:p>
        </p:txBody>
      </p:sp>
      <p:sp>
        <p:nvSpPr>
          <p:cNvPr id="327" name="Text 28"/>
          <p:cNvSpPr/>
          <p:nvPr/>
        </p:nvSpPr>
        <p:spPr>
          <a:xfrm>
            <a:off x="10360080" y="6382440"/>
            <a:ext cx="12798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8B7A6E"/>
                </a:solidFill>
                <a:effectLst/>
                <a:uFillTx/>
                <a:latin typeface="Microsoft YaHei"/>
                <a:ea typeface="Microsoft YaHei"/>
              </a:rPr>
              <a:t>08  /  14</a:t>
            </a:r>
            <a:endParaRPr/>
          </a:p>
        </p:txBody>
      </p:sp>
    </p:spTree>
  </p:cSld>
  <p:transition spd="slow"/>
</p:sld>
</file>

<file path=ppt/slides/slide9.xml><?xml version="1.0" encoding="utf-8"?>
<p:sld xmlns:a="http://schemas.openxmlformats.org/drawingml/2006/main" xmlns:p="http://schemas.openxmlformats.org/presentationml/2006/main">
  <p:cSld>
    <p:bg>
      <p:bgPr>
        <a:solidFill>
          <a:srgbClr val="FFFCFA"/>
        </a:solidFill>
      </p:bgPr>
    </p:bg>
    <p:spTree>
      <p:nvGrpSpPr>
        <p:cNvPr id="3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Shape 0"/>
          <p:cNvSpPr/>
          <p:nvPr/>
        </p:nvSpPr>
        <p:spPr>
          <a:xfrm>
            <a:off x="548640" y="567000"/>
            <a:ext cx="118440" cy="118440"/>
          </a:xfrm>
          <a:prstGeom prst="ellipse">
            <a:avLst/>
          </a:prstGeom>
          <a:solidFill>
            <a:srgbClr val="EA580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8880" rIns="90000" bIns="3888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0" name="Text 1"/>
          <p:cNvSpPr/>
          <p:nvPr/>
        </p:nvSpPr>
        <p:spPr>
          <a:xfrm>
            <a:off x="786240" y="48456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1" u="none" strike="noStrike" spc="150">
                <a:solidFill>
                  <a:srgbClr val="9A3412"/>
                </a:solidFill>
                <a:effectLst/>
                <a:uFillTx/>
                <a:latin typeface="Microsoft YaHei"/>
                <a:ea typeface="Microsoft YaHei"/>
              </a:rPr>
              <a:t>07 · 制作流程</a:t>
            </a:r>
            <a:endParaRPr/>
          </a:p>
        </p:txBody>
      </p:sp>
      <p:sp>
        <p:nvSpPr>
          <p:cNvPr id="331" name="Text 2"/>
          <p:cNvSpPr/>
          <p:nvPr/>
        </p:nvSpPr>
        <p:spPr>
          <a:xfrm>
            <a:off x="548640" y="841320"/>
            <a:ext cx="1109124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2700" b="1" u="none" strike="noStrike">
                <a:solidFill>
                  <a:srgbClr val="2B2320"/>
                </a:solidFill>
                <a:effectLst/>
                <a:uFillTx/>
                <a:latin typeface="Microsoft YaHei"/>
                <a:ea typeface="Microsoft YaHei"/>
              </a:rPr>
              <a:t>UE 实时项目的六阶段制作流程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2" name="Shape 3"/>
          <p:cNvSpPr/>
          <p:nvPr/>
        </p:nvSpPr>
        <p:spPr>
          <a:xfrm>
            <a:off x="548640" y="1691640"/>
            <a:ext cx="3529080" cy="1737000"/>
          </a:xfrm>
          <a:prstGeom prst="roundRect">
            <a:avLst>
              <a:gd name="adj" fmla="val 3684"/>
            </a:avLst>
          </a:prstGeom>
          <a:solidFill>
            <a:srgbClr val="FFF4E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3" name="Text 4"/>
          <p:cNvSpPr/>
          <p:nvPr/>
        </p:nvSpPr>
        <p:spPr>
          <a:xfrm>
            <a:off x="804600" y="1892880"/>
            <a:ext cx="82260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1" u="none" strike="noStrike">
                <a:solidFill>
                  <a:srgbClr val="EA580C"/>
                </a:solidFill>
                <a:effectLst/>
                <a:uFillTx/>
                <a:latin typeface="Microsoft YaHei"/>
                <a:ea typeface="Microsoft YaHei"/>
              </a:rPr>
              <a:t>01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4" name="Text 5"/>
          <p:cNvSpPr/>
          <p:nvPr/>
        </p:nvSpPr>
        <p:spPr>
          <a:xfrm>
            <a:off x="1417320" y="1929240"/>
            <a:ext cx="2431800" cy="32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650" b="1" u="none" strike="noStrike">
                <a:solidFill>
                  <a:srgbClr val="2B2320"/>
                </a:solidFill>
                <a:effectLst/>
                <a:uFillTx/>
                <a:latin typeface="Microsoft YaHei"/>
                <a:ea typeface="Microsoft YaHei"/>
              </a:rPr>
              <a:t>目标与验收</a:t>
            </a:r>
            <a:endParaRPr lang="en-US" sz="16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5" name="Text 6"/>
          <p:cNvSpPr/>
          <p:nvPr/>
        </p:nvSpPr>
        <p:spPr>
          <a:xfrm>
            <a:off x="804600" y="2928675"/>
            <a:ext cx="3017160" cy="381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20000"/>
              </a:lnSpc>
              <a:tabLst>
                <a:tab pos="0" algn="l"/>
              </a:tabLst>
            </a:pPr>
            <a:r>
              <a:rPr lang="zh-CN" sz="2100" b="1" u="none" strike="noStrike">
                <a:solidFill>
                  <a:srgbClr val="8B7A6E"/>
                </a:solidFill>
                <a:effectLst/>
                <a:uFillTx/>
                <a:latin typeface="Microsoft YaHei"/>
                <a:ea typeface="Microsoft YaHei"/>
              </a:rPr>
              <a:t>4–8 人天</a:t>
            </a:r>
            <a:endParaRPr lang="en-US" sz="21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6" name="Text 7"/>
          <p:cNvSpPr/>
          <p:nvPr/>
        </p:nvSpPr>
        <p:spPr>
          <a:xfrm>
            <a:off x="804600" y="3017520"/>
            <a:ext cx="30171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150" b="1" u="none" strike="noStrike">
                <a:solidFill>
                  <a:srgbClr val="9A3412"/>
                </a:solidFill>
                <a:effectLst/>
                <a:uFillTx/>
                <a:latin typeface="Microsoft YaHei"/>
                <a:ea typeface="Microsoft YaHei"/>
              </a:rPr>
              <a:t/>
            </a:r>
            <a:r>
              <a:rPr lang="en-US" sz="1150" b="1" u="none" strike="noStrike">
                <a:solidFill>
                  <a:srgbClr val="9A3412"/>
                </a:solidFill>
                <a:effectLst/>
                <a:uFillTx/>
                <a:latin typeface="Microsoft YaHei"/>
                <a:ea typeface="Microsoft YaHei"/>
              </a:rPr>
              <a:t/>
            </a:r>
            <a:r>
              <a:rPr lang="zh-CN" sz="1150" b="1" u="none" strike="noStrike">
                <a:solidFill>
                  <a:srgbClr val="9A3412"/>
                </a:solidFill>
                <a:effectLst/>
                <a:uFillTx/>
                <a:latin typeface="Microsoft YaHei"/>
                <a:ea typeface="Microsoft YaHei"/>
              </a:rPr>
              <a:t/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7" name="Shape 8"/>
          <p:cNvSpPr/>
          <p:nvPr/>
        </p:nvSpPr>
        <p:spPr>
          <a:xfrm>
            <a:off x="4302360" y="1691640"/>
            <a:ext cx="3529080" cy="1737000"/>
          </a:xfrm>
          <a:prstGeom prst="roundRect">
            <a:avLst>
              <a:gd name="adj" fmla="val 3684"/>
            </a:avLst>
          </a:prstGeom>
          <a:solidFill>
            <a:srgbClr val="FFF4E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8" name="Text 9"/>
          <p:cNvSpPr/>
          <p:nvPr/>
        </p:nvSpPr>
        <p:spPr>
          <a:xfrm>
            <a:off x="4558320" y="1892880"/>
            <a:ext cx="82260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1" u="none" strike="noStrike">
                <a:solidFill>
                  <a:srgbClr val="EA580C"/>
                </a:solidFill>
                <a:effectLst/>
                <a:uFillTx/>
                <a:latin typeface="Microsoft YaHei"/>
                <a:ea typeface="Microsoft YaHei"/>
              </a:rPr>
              <a:t>02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9" name="Text 10"/>
          <p:cNvSpPr/>
          <p:nvPr/>
        </p:nvSpPr>
        <p:spPr>
          <a:xfrm>
            <a:off x="5171040" y="1929240"/>
            <a:ext cx="2431800" cy="32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650" b="1" u="none" strike="noStrike">
                <a:solidFill>
                  <a:srgbClr val="2B2320"/>
                </a:solidFill>
                <a:effectLst/>
                <a:uFillTx/>
                <a:latin typeface="Microsoft YaHei"/>
                <a:ea typeface="Microsoft YaHei"/>
              </a:rPr>
              <a:t>数据与视觉映射</a:t>
            </a:r>
            <a:endParaRPr lang="en-US" sz="16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0" name="Text 11"/>
          <p:cNvSpPr/>
          <p:nvPr/>
        </p:nvSpPr>
        <p:spPr>
          <a:xfrm>
            <a:off x="4558320" y="2928675"/>
            <a:ext cx="3017160" cy="381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20000"/>
              </a:lnSpc>
              <a:tabLst>
                <a:tab pos="0" algn="l"/>
              </a:tabLst>
            </a:pPr>
            <a:r>
              <a:rPr lang="zh-CN" sz="2100" b="1" u="none" strike="noStrike">
                <a:solidFill>
                  <a:srgbClr val="8B7A6E"/>
                </a:solidFill>
                <a:effectLst/>
                <a:uFillTx/>
                <a:latin typeface="Microsoft YaHei"/>
                <a:ea typeface="Microsoft YaHei"/>
              </a:rPr>
              <a:t>6–12 人天</a:t>
            </a:r>
            <a:endParaRPr lang="en-US" sz="21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1" name="Text 12"/>
          <p:cNvSpPr/>
          <p:nvPr/>
        </p:nvSpPr>
        <p:spPr>
          <a:xfrm>
            <a:off x="4558320" y="3017520"/>
            <a:ext cx="30171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150" b="1" u="none" strike="noStrike">
                <a:solidFill>
                  <a:srgbClr val="9A3412"/>
                </a:solidFill>
                <a:effectLst/>
                <a:uFillTx/>
                <a:latin typeface="Microsoft YaHei"/>
                <a:ea typeface="Microsoft YaHei"/>
              </a:rPr>
              <a:t/>
            </a:r>
            <a:r>
              <a:rPr lang="en-US" sz="1150" b="1" u="none" strike="noStrike">
                <a:solidFill>
                  <a:srgbClr val="9A3412"/>
                </a:solidFill>
                <a:effectLst/>
                <a:uFillTx/>
                <a:latin typeface="Microsoft YaHei"/>
                <a:ea typeface="Microsoft YaHei"/>
              </a:rPr>
              <a:t/>
            </a:r>
            <a:r>
              <a:rPr lang="zh-CN" sz="1150" b="1" u="none" strike="noStrike">
                <a:solidFill>
                  <a:srgbClr val="9A3412"/>
                </a:solidFill>
                <a:effectLst/>
                <a:uFillTx/>
                <a:latin typeface="Microsoft YaHei"/>
                <a:ea typeface="Microsoft YaHei"/>
              </a:rPr>
              <a:t/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2" name="Shape 13"/>
          <p:cNvSpPr/>
          <p:nvPr/>
        </p:nvSpPr>
        <p:spPr>
          <a:xfrm>
            <a:off x="8055720" y="1691640"/>
            <a:ext cx="3529080" cy="1737000"/>
          </a:xfrm>
          <a:prstGeom prst="roundRect">
            <a:avLst>
              <a:gd name="adj" fmla="val 3684"/>
            </a:avLst>
          </a:prstGeom>
          <a:solidFill>
            <a:srgbClr val="FFF4E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3" name="Text 14"/>
          <p:cNvSpPr/>
          <p:nvPr/>
        </p:nvSpPr>
        <p:spPr>
          <a:xfrm>
            <a:off x="8312040" y="1892880"/>
            <a:ext cx="82260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1" u="none" strike="noStrike">
                <a:solidFill>
                  <a:srgbClr val="EA580C"/>
                </a:solidFill>
                <a:effectLst/>
                <a:uFillTx/>
                <a:latin typeface="Microsoft YaHei"/>
                <a:ea typeface="Microsoft YaHei"/>
              </a:rPr>
              <a:t>03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4" name="Text 15"/>
          <p:cNvSpPr/>
          <p:nvPr/>
        </p:nvSpPr>
        <p:spPr>
          <a:xfrm>
            <a:off x="8924400" y="1929240"/>
            <a:ext cx="2431800" cy="32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650" b="1" u="none" strike="noStrike">
                <a:solidFill>
                  <a:srgbClr val="2B2320"/>
                </a:solidFill>
                <a:effectLst/>
                <a:uFillTx/>
                <a:latin typeface="Microsoft YaHei"/>
                <a:ea typeface="Microsoft YaHei"/>
              </a:rPr>
              <a:t>技术与视觉原型</a:t>
            </a:r>
            <a:endParaRPr lang="en-US" sz="16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5" name="Text 16"/>
          <p:cNvSpPr/>
          <p:nvPr/>
        </p:nvSpPr>
        <p:spPr>
          <a:xfrm>
            <a:off x="8312040" y="2928675"/>
            <a:ext cx="3017160" cy="381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20000"/>
              </a:lnSpc>
              <a:tabLst>
                <a:tab pos="0" algn="l"/>
              </a:tabLst>
            </a:pPr>
            <a:r>
              <a:rPr lang="zh-CN" sz="2100" b="1" u="none" strike="noStrike">
                <a:solidFill>
                  <a:srgbClr val="8B7A6E"/>
                </a:solidFill>
                <a:effectLst/>
                <a:uFillTx/>
                <a:latin typeface="Microsoft YaHei"/>
                <a:ea typeface="Microsoft YaHei"/>
              </a:rPr>
              <a:t>10–20 人天</a:t>
            </a:r>
            <a:endParaRPr lang="en-US" sz="21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6" name="Text 17"/>
          <p:cNvSpPr/>
          <p:nvPr/>
        </p:nvSpPr>
        <p:spPr>
          <a:xfrm>
            <a:off x="8312040" y="3017520"/>
            <a:ext cx="30171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150" b="1" u="none" strike="noStrike">
                <a:solidFill>
                  <a:srgbClr val="9A3412"/>
                </a:solidFill>
                <a:effectLst/>
                <a:uFillTx/>
                <a:latin typeface="Microsoft YaHei"/>
                <a:ea typeface="Microsoft YaHei"/>
              </a:rPr>
              <a:t/>
            </a:r>
            <a:r>
              <a:rPr lang="en-US" sz="1150" b="1" u="none" strike="noStrike">
                <a:solidFill>
                  <a:srgbClr val="9A3412"/>
                </a:solidFill>
                <a:effectLst/>
                <a:uFillTx/>
                <a:latin typeface="Microsoft YaHei"/>
                <a:ea typeface="Microsoft YaHei"/>
              </a:rPr>
              <a:t/>
            </a:r>
            <a:r>
              <a:rPr lang="zh-CN" sz="1150" b="1" u="none" strike="noStrike">
                <a:solidFill>
                  <a:srgbClr val="9A3412"/>
                </a:solidFill>
                <a:effectLst/>
                <a:uFillTx/>
                <a:latin typeface="Microsoft YaHei"/>
                <a:ea typeface="Microsoft YaHei"/>
              </a:rPr>
              <a:t/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7" name="Shape 18"/>
          <p:cNvSpPr/>
          <p:nvPr/>
        </p:nvSpPr>
        <p:spPr>
          <a:xfrm>
            <a:off x="8055720" y="3794760"/>
            <a:ext cx="3529080" cy="1737000"/>
          </a:xfrm>
          <a:prstGeom prst="roundRect">
            <a:avLst>
              <a:gd name="adj" fmla="val 3684"/>
            </a:avLst>
          </a:prstGeom>
          <a:solidFill>
            <a:srgbClr val="FFEBD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8" name="Text 19"/>
          <p:cNvSpPr/>
          <p:nvPr/>
        </p:nvSpPr>
        <p:spPr>
          <a:xfrm>
            <a:off x="8312040" y="3996000"/>
            <a:ext cx="82260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1" u="none" strike="noStrike">
                <a:solidFill>
                  <a:srgbClr val="EA580C"/>
                </a:solidFill>
                <a:effectLst/>
                <a:uFillTx/>
                <a:latin typeface="Microsoft YaHei"/>
                <a:ea typeface="Microsoft YaHei"/>
              </a:rPr>
              <a:t>04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9" name="Text 20"/>
          <p:cNvSpPr/>
          <p:nvPr/>
        </p:nvSpPr>
        <p:spPr>
          <a:xfrm>
            <a:off x="8924400" y="4032360"/>
            <a:ext cx="2431800" cy="32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650" b="1" u="none" strike="noStrike">
                <a:solidFill>
                  <a:srgbClr val="2B2320"/>
                </a:solidFill>
                <a:effectLst/>
                <a:uFillTx/>
                <a:latin typeface="Microsoft YaHei"/>
                <a:ea typeface="Microsoft YaHei"/>
              </a:rPr>
              <a:t>美术内容生产</a:t>
            </a:r>
            <a:endParaRPr lang="en-US" sz="16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0" name="Text 21"/>
          <p:cNvSpPr/>
          <p:nvPr/>
        </p:nvSpPr>
        <p:spPr>
          <a:xfrm>
            <a:off x="8312040" y="5031795"/>
            <a:ext cx="3017160" cy="381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20000"/>
              </a:lnSpc>
              <a:tabLst>
                <a:tab pos="0" algn="l"/>
              </a:tabLst>
            </a:pPr>
            <a:r>
              <a:rPr lang="zh-CN" sz="2100" b="1" u="none" strike="noStrike">
                <a:solidFill>
                  <a:srgbClr val="8B7A6E"/>
                </a:solidFill>
                <a:effectLst/>
                <a:uFillTx/>
                <a:latin typeface="Microsoft YaHei"/>
                <a:ea typeface="Microsoft YaHei"/>
              </a:rPr>
              <a:t>24–60 人天</a:t>
            </a:r>
            <a:endParaRPr sz="2100" b="1"/>
          </a:p>
        </p:txBody>
      </p:sp>
      <p:sp>
        <p:nvSpPr>
          <p:cNvPr id="351" name="Text 22"/>
          <p:cNvSpPr/>
          <p:nvPr/>
        </p:nvSpPr>
        <p:spPr>
          <a:xfrm>
            <a:off x="8312040" y="5120640"/>
            <a:ext cx="30171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150" b="1" u="none" strike="noStrike">
                <a:solidFill>
                  <a:srgbClr val="9A3412"/>
                </a:solidFill>
                <a:effectLst/>
                <a:uFillTx/>
                <a:latin typeface="Microsoft YaHei"/>
                <a:ea typeface="Microsoft YaHei"/>
              </a:rPr>
              <a:t/>
            </a:r>
            <a:r>
              <a:rPr lang="en-US" sz="1150" b="1" u="none" strike="noStrike">
                <a:solidFill>
                  <a:srgbClr val="9A3412"/>
                </a:solidFill>
                <a:effectLst/>
                <a:uFillTx/>
                <a:latin typeface="Microsoft YaHei"/>
                <a:ea typeface="Microsoft YaHei"/>
              </a:rPr>
              <a:t/>
            </a:r>
            <a:r>
              <a:rPr lang="zh-CN" sz="1150" b="1" u="none" strike="noStrike">
                <a:solidFill>
                  <a:srgbClr val="9A3412"/>
                </a:solidFill>
                <a:effectLst/>
                <a:uFillTx/>
                <a:latin typeface="Microsoft YaHei"/>
                <a:ea typeface="Microsoft YaHei"/>
              </a:rPr>
              <a:t/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2" name="Shape 23"/>
          <p:cNvSpPr/>
          <p:nvPr/>
        </p:nvSpPr>
        <p:spPr>
          <a:xfrm>
            <a:off x="4302360" y="3794760"/>
            <a:ext cx="3529080" cy="1737000"/>
          </a:xfrm>
          <a:prstGeom prst="roundRect">
            <a:avLst>
              <a:gd name="adj" fmla="val 3684"/>
            </a:avLst>
          </a:prstGeom>
          <a:solidFill>
            <a:srgbClr val="FFF4E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3" name="Text 24"/>
          <p:cNvSpPr/>
          <p:nvPr/>
        </p:nvSpPr>
        <p:spPr>
          <a:xfrm>
            <a:off x="4558320" y="3996000"/>
            <a:ext cx="82260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1" u="none" strike="noStrike">
                <a:solidFill>
                  <a:srgbClr val="EA580C"/>
                </a:solidFill>
                <a:effectLst/>
                <a:uFillTx/>
                <a:latin typeface="Microsoft YaHei"/>
                <a:ea typeface="Microsoft YaHei"/>
              </a:rPr>
              <a:t>05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4" name="Text 25"/>
          <p:cNvSpPr/>
          <p:nvPr/>
        </p:nvSpPr>
        <p:spPr>
          <a:xfrm>
            <a:off x="5171040" y="4032360"/>
            <a:ext cx="2431800" cy="32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650" b="1" u="none" strike="noStrike">
                <a:solidFill>
                  <a:srgbClr val="2B2320"/>
                </a:solidFill>
                <a:effectLst/>
                <a:uFillTx/>
                <a:latin typeface="Microsoft YaHei"/>
                <a:ea typeface="Microsoft YaHei"/>
              </a:rPr>
              <a:t>UE 系统与联动</a:t>
            </a:r>
            <a:endParaRPr lang="en-US" sz="16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5" name="Text 26"/>
          <p:cNvSpPr/>
          <p:nvPr/>
        </p:nvSpPr>
        <p:spPr>
          <a:xfrm>
            <a:off x="4558320" y="5031795"/>
            <a:ext cx="3017160" cy="381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20000"/>
              </a:lnSpc>
              <a:tabLst>
                <a:tab pos="0" algn="l"/>
              </a:tabLst>
            </a:pPr>
            <a:r>
              <a:rPr lang="zh-CN" sz="2100" b="1" u="none" strike="noStrike">
                <a:solidFill>
                  <a:srgbClr val="8B7A6E"/>
                </a:solidFill>
                <a:effectLst/>
                <a:uFillTx/>
                <a:latin typeface="Microsoft YaHei"/>
                <a:ea typeface="Microsoft YaHei"/>
              </a:rPr>
              <a:t>20–54 人天</a:t>
            </a:r>
            <a:endParaRPr lang="en-US" sz="21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6" name="Text 27"/>
          <p:cNvSpPr/>
          <p:nvPr/>
        </p:nvSpPr>
        <p:spPr>
          <a:xfrm>
            <a:off x="4558320" y="5120640"/>
            <a:ext cx="30171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150" b="1" u="none" strike="noStrike">
                <a:solidFill>
                  <a:srgbClr val="9A3412"/>
                </a:solidFill>
                <a:effectLst/>
                <a:uFillTx/>
                <a:latin typeface="Microsoft YaHei"/>
                <a:ea typeface="Microsoft YaHei"/>
              </a:rPr>
              <a:t/>
            </a:r>
            <a:r>
              <a:rPr lang="en-US" sz="1150" b="1" u="none" strike="noStrike">
                <a:solidFill>
                  <a:srgbClr val="9A3412"/>
                </a:solidFill>
                <a:effectLst/>
                <a:uFillTx/>
                <a:latin typeface="Microsoft YaHei"/>
                <a:ea typeface="Microsoft YaHei"/>
              </a:rPr>
              <a:t/>
            </a:r>
            <a:r>
              <a:rPr lang="zh-CN" sz="1150" b="1" u="none" strike="noStrike">
                <a:solidFill>
                  <a:srgbClr val="9A3412"/>
                </a:solidFill>
                <a:effectLst/>
                <a:uFillTx/>
                <a:latin typeface="Microsoft YaHei"/>
                <a:ea typeface="Microsoft YaHei"/>
              </a:rPr>
              <a:t/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7" name="Shape 28"/>
          <p:cNvSpPr/>
          <p:nvPr/>
        </p:nvSpPr>
        <p:spPr>
          <a:xfrm>
            <a:off x="548640" y="3794760"/>
            <a:ext cx="3529080" cy="1737000"/>
          </a:xfrm>
          <a:prstGeom prst="roundRect">
            <a:avLst>
              <a:gd name="adj" fmla="val 3684"/>
            </a:avLst>
          </a:prstGeom>
          <a:solidFill>
            <a:srgbClr val="FFF4E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8" name="Text 29"/>
          <p:cNvSpPr/>
          <p:nvPr/>
        </p:nvSpPr>
        <p:spPr>
          <a:xfrm>
            <a:off x="804600" y="3996000"/>
            <a:ext cx="82260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1" u="none" strike="noStrike">
                <a:solidFill>
                  <a:srgbClr val="EA580C"/>
                </a:solidFill>
                <a:effectLst/>
                <a:uFillTx/>
                <a:latin typeface="Microsoft YaHei"/>
                <a:ea typeface="Microsoft YaHei"/>
              </a:rPr>
              <a:t>06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9" name="Text 30"/>
          <p:cNvSpPr/>
          <p:nvPr/>
        </p:nvSpPr>
        <p:spPr>
          <a:xfrm>
            <a:off x="1417320" y="4032360"/>
            <a:ext cx="2431800" cy="32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650" b="1" u="none" strike="noStrike">
                <a:solidFill>
                  <a:srgbClr val="2B2320"/>
                </a:solidFill>
                <a:effectLst/>
                <a:uFillTx/>
                <a:latin typeface="Microsoft YaHei"/>
                <a:ea typeface="Microsoft YaHei"/>
              </a:rPr>
              <a:t>整合优化与交付</a:t>
            </a:r>
            <a:endParaRPr/>
          </a:p>
        </p:txBody>
      </p:sp>
      <p:sp>
        <p:nvSpPr>
          <p:cNvPr id="360" name="Text 31"/>
          <p:cNvSpPr/>
          <p:nvPr/>
        </p:nvSpPr>
        <p:spPr>
          <a:xfrm>
            <a:off x="804600" y="5031795"/>
            <a:ext cx="3017160" cy="381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20000"/>
              </a:lnSpc>
              <a:tabLst>
                <a:tab pos="0" algn="l"/>
              </a:tabLst>
            </a:pPr>
            <a:r>
              <a:rPr lang="zh-CN" sz="2100" b="1" u="none" strike="noStrike">
                <a:solidFill>
                  <a:srgbClr val="8B7A6E"/>
                </a:solidFill>
                <a:effectLst/>
                <a:uFillTx/>
                <a:latin typeface="Microsoft YaHei"/>
                <a:ea typeface="Microsoft YaHei"/>
              </a:rPr>
              <a:t>6–26 人天</a:t>
            </a:r>
            <a:endParaRPr sz="2100" b="1"/>
          </a:p>
        </p:txBody>
      </p:sp>
      <p:sp>
        <p:nvSpPr>
          <p:cNvPr id="361" name="Text 32"/>
          <p:cNvSpPr/>
          <p:nvPr/>
        </p:nvSpPr>
        <p:spPr>
          <a:xfrm>
            <a:off x="804600" y="5120640"/>
            <a:ext cx="30171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150" b="1" u="none" strike="noStrike">
                <a:solidFill>
                  <a:srgbClr val="9A3412"/>
                </a:solidFill>
                <a:effectLst/>
                <a:uFillTx/>
                <a:latin typeface="Microsoft YaHei"/>
                <a:ea typeface="Microsoft YaHei"/>
              </a:rPr>
              <a:t/>
            </a:r>
            <a:endParaRPr/>
          </a:p>
        </p:txBody>
      </p:sp>
      <p:sp>
        <p:nvSpPr>
          <p:cNvPr id="362" name="Shape 33"/>
          <p:cNvSpPr/>
          <p:nvPr/>
        </p:nvSpPr>
        <p:spPr>
          <a:xfrm>
            <a:off x="4105440" y="2560320"/>
            <a:ext cx="169200" cy="360"/>
          </a:xfrm>
          <a:prstGeom prst="line">
            <a:avLst/>
          </a:prstGeom>
          <a:ln w="22225">
            <a:solidFill>
              <a:srgbClr val="8B7A6E"/>
            </a:solidFill>
            <a:round/>
            <a:tailEnd type="triangle" w="med" len="med"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3" name="Shape 34"/>
          <p:cNvSpPr/>
          <p:nvPr/>
        </p:nvSpPr>
        <p:spPr>
          <a:xfrm>
            <a:off x="7859160" y="2560320"/>
            <a:ext cx="169200" cy="360"/>
          </a:xfrm>
          <a:prstGeom prst="line">
            <a:avLst/>
          </a:prstGeom>
          <a:ln w="22225">
            <a:solidFill>
              <a:srgbClr val="8B7A6E"/>
            </a:solidFill>
            <a:round/>
            <a:tailEnd type="triangle" w="med" len="med"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4" name="Shape 35"/>
          <p:cNvSpPr/>
          <p:nvPr/>
        </p:nvSpPr>
        <p:spPr>
          <a:xfrm>
            <a:off x="9820440" y="3483720"/>
            <a:ext cx="360" cy="255960"/>
          </a:xfrm>
          <a:prstGeom prst="line">
            <a:avLst/>
          </a:prstGeom>
          <a:ln w="22225">
            <a:solidFill>
              <a:srgbClr val="8B7A6E"/>
            </a:solidFill>
            <a:round/>
            <a:tailEnd type="triangle" w="med" len="med"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5" name="Shape 36"/>
          <p:cNvSpPr/>
          <p:nvPr/>
        </p:nvSpPr>
        <p:spPr>
          <a:xfrm>
            <a:off x="4105440" y="4663440"/>
            <a:ext cx="169200" cy="360"/>
          </a:xfrm>
          <a:prstGeom prst="line">
            <a:avLst/>
          </a:prstGeom>
          <a:ln w="22225">
            <a:solidFill>
              <a:srgbClr val="8B7A6E"/>
            </a:solidFill>
            <a:round/>
            <a:headEnd type="triangle" w="med" len="med"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6" name="Shape 37"/>
          <p:cNvSpPr/>
          <p:nvPr/>
        </p:nvSpPr>
        <p:spPr>
          <a:xfrm>
            <a:off x="7859160" y="4663440"/>
            <a:ext cx="169200" cy="360"/>
          </a:xfrm>
          <a:prstGeom prst="line">
            <a:avLst/>
          </a:prstGeom>
          <a:ln w="22225">
            <a:solidFill>
              <a:srgbClr val="8B7A6E"/>
            </a:solidFill>
            <a:round/>
            <a:headEnd type="triangle" w="med" len="med"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7" name="Shape 38"/>
          <p:cNvSpPr/>
          <p:nvPr/>
        </p:nvSpPr>
        <p:spPr>
          <a:xfrm>
            <a:off x="914400" y="914400"/>
            <a:ext cx="91404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8" name="Text 39"/>
          <p:cNvSpPr/>
          <p:nvPr/>
        </p:nvSpPr>
        <p:spPr>
          <a:xfrm>
            <a:off x="548640" y="5695950"/>
            <a:ext cx="11091240" cy="36195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2200" b="1" u="none" strike="noStrike">
                <a:solidFill>
                  <a:srgbClr val="9A3412"/>
                </a:solidFill>
                <a:effectLst/>
                <a:uFillTx/>
                <a:latin typeface="Microsoft YaHei"/>
                <a:ea typeface="Microsoft YaHei"/>
              </a:rPr>
              <a:t>首版可演示：2 人核心团队，约 1.5–3 个月</a:t>
            </a:r>
            <a:endParaRPr sz="2200" b="1"/>
          </a:p>
        </p:txBody>
      </p:sp>
      <p:sp>
        <p:nvSpPr>
          <p:cNvPr id="369" name="Text 40"/>
          <p:cNvSpPr/>
          <p:nvPr/>
        </p:nvSpPr>
        <p:spPr>
          <a:xfrm>
            <a:off x="10360080" y="6382440"/>
            <a:ext cx="12798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8B7A6E"/>
                </a:solidFill>
                <a:effectLst/>
                <a:uFillTx/>
                <a:latin typeface="Microsoft YaHei"/>
                <a:ea typeface="Microsoft YaHei"/>
              </a:rPr>
              <a:t>09  /  14</a:t>
            </a:r>
            <a:endParaRPr/>
          </a:p>
        </p:txBody>
      </p:sp>
      <p:sp>
        <p:nvSpPr>
          <p:cNvPr id="901" name="首版与完整落地口径"/>
          <p:cNvSpPr/>
          <p:nvPr/>
        </p:nvSpPr>
        <p:spPr>
          <a:xfrm>
            <a:off x="548640" y="6086475"/>
            <a:ext cx="11091240" cy="2667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400" b="0" u="none" strike="noStrike">
                <a:solidFill>
                  <a:srgbClr val="9A3412"/>
                </a:solidFill>
                <a:effectLst/>
                <a:uFillTx/>
                <a:latin typeface="Microsoft YaHei"/>
                <a:ea typeface="Microsoft YaHei"/>
              </a:rPr>
              <a:t>首版后继续优化与验收。完整落地合计 70–180 人天，04/05 并行，评审贯穿全程。</a:t>
            </a:r>
            <a:endParaRPr sz="1400" b="0"/>
          </a:p>
        </p:txBody>
      </p:sp>
      <p:sp>
        <p:nvSpPr>
          <p:cNvPr id="1208" name="确认展示目标、终端和验收标准"/>
          <p:cNvSpPr/>
          <p:nvPr/>
        </p:nvSpPr>
        <p:spPr>
          <a:xfrm>
            <a:off x="804600" y="2404800"/>
            <a:ext cx="3017160" cy="43815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20000"/>
              </a:lnSpc>
              <a:tabLst>
                <a:tab pos="0" algn="l"/>
              </a:tabLst>
            </a:pPr>
            <a:r>
              <a:rPr lang="zh-CN" sz="1200" b="0" u="none" strike="noStrike">
                <a:solidFill>
                  <a:srgbClr val="8B7A6E"/>
                </a:solidFill>
                <a:effectLst/>
                <a:uFillTx/>
                <a:latin typeface="Microsoft YaHei"/>
                <a:ea typeface="Microsoft YaHei"/>
              </a:rPr>
              <a:t>确认展示目标、终端和验收标准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13" name="定义数据如何驱动视觉变化"/>
          <p:cNvSpPr/>
          <p:nvPr/>
        </p:nvSpPr>
        <p:spPr>
          <a:xfrm>
            <a:off x="4558320" y="2404800"/>
            <a:ext cx="3017160" cy="43815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20000"/>
              </a:lnSpc>
              <a:tabLst>
                <a:tab pos="0" algn="l"/>
              </a:tabLst>
            </a:pPr>
            <a:r>
              <a:rPr lang="zh-CN" sz="1200" b="0" u="none" strike="noStrike">
                <a:solidFill>
                  <a:srgbClr val="8B7A6E"/>
                </a:solidFill>
                <a:effectLst/>
                <a:uFillTx/>
                <a:latin typeface="Microsoft YaHei"/>
                <a:ea typeface="Microsoft YaHei"/>
              </a:rPr>
              <a:t>定义数据如何驱动视觉变化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18" name="验证核心效果、设备链路与性能"/>
          <p:cNvSpPr/>
          <p:nvPr/>
        </p:nvSpPr>
        <p:spPr>
          <a:xfrm>
            <a:off x="8312040" y="2404800"/>
            <a:ext cx="3017160" cy="43815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20000"/>
              </a:lnSpc>
              <a:tabLst>
                <a:tab pos="0" algn="l"/>
              </a:tabLst>
            </a:pPr>
            <a:r>
              <a:rPr lang="zh-CN" sz="1200" b="0" u="none" strike="noStrike">
                <a:solidFill>
                  <a:srgbClr val="8B7A6E"/>
                </a:solidFill>
                <a:effectLst/>
                <a:uFillTx/>
                <a:latin typeface="Microsoft YaHei"/>
                <a:ea typeface="Microsoft YaHei"/>
              </a:rPr>
              <a:t>验证核心效果、设备链路与性能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23" name="制作场景、模型、材质和动态特效"/>
          <p:cNvSpPr/>
          <p:nvPr/>
        </p:nvSpPr>
        <p:spPr>
          <a:xfrm>
            <a:off x="8312040" y="4507920"/>
            <a:ext cx="3017160" cy="43815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20000"/>
              </a:lnSpc>
              <a:tabLst>
                <a:tab pos="0" algn="l"/>
              </a:tabLst>
            </a:pPr>
            <a:r>
              <a:rPr lang="zh-CN" sz="1200" b="0" u="none" strike="noStrike">
                <a:solidFill>
                  <a:srgbClr val="8B7A6E"/>
                </a:solidFill>
                <a:effectLst/>
                <a:uFillTx/>
                <a:latin typeface="Microsoft YaHei"/>
                <a:ea typeface="Microsoft YaHei"/>
              </a:rPr>
              <a:t>制作场景、模型、材质和动态特效</a:t>
            </a:r>
            <a:endParaRPr sz="1200" b="0"/>
          </a:p>
        </p:txBody>
      </p:sp>
      <p:sp>
        <p:nvSpPr>
          <p:cNvPr id="1228" name="开发数据接入、视觉响应与设备联动"/>
          <p:cNvSpPr/>
          <p:nvPr/>
        </p:nvSpPr>
        <p:spPr>
          <a:xfrm>
            <a:off x="4558320" y="4507920"/>
            <a:ext cx="3017160" cy="43815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20000"/>
              </a:lnSpc>
              <a:tabLst>
                <a:tab pos="0" algn="l"/>
              </a:tabLst>
            </a:pPr>
            <a:r>
              <a:rPr lang="zh-CN" sz="1200" b="0" u="none" strike="noStrike">
                <a:solidFill>
                  <a:srgbClr val="8B7A6E"/>
                </a:solidFill>
                <a:effectLst/>
                <a:uFillTx/>
                <a:latin typeface="Microsoft YaHei"/>
                <a:ea typeface="Microsoft YaHei"/>
              </a:rPr>
              <a:t>开发数据接入、视觉响应与设备联动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33" name="完成整合、终端优化和现场验收"/>
          <p:cNvSpPr/>
          <p:nvPr/>
        </p:nvSpPr>
        <p:spPr>
          <a:xfrm>
            <a:off x="804600" y="4507920"/>
            <a:ext cx="3017160" cy="43815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20000"/>
              </a:lnSpc>
              <a:tabLst>
                <a:tab pos="0" algn="l"/>
              </a:tabLst>
            </a:pPr>
            <a:r>
              <a:rPr lang="zh-CN" sz="1200" b="0" u="none" strike="noStrike">
                <a:solidFill>
                  <a:srgbClr val="8B7A6E"/>
                </a:solidFill>
                <a:effectLst/>
                <a:uFillTx/>
                <a:latin typeface="Microsoft YaHei"/>
                <a:ea typeface="Microsoft YaHei"/>
              </a:rPr>
              <a:t>完成整合、终端优化和现场验收</a:t>
            </a:r>
            <a:endParaRPr sz="1200" b="0"/>
          </a:p>
        </p:txBody>
      </p:sp>
    </p:spTree>
  </p:cSld>
  <p:transition spd="slow"/>
</p:sld>
</file>

<file path=ppt/slides/slide10.xml><?xml version="1.0" encoding="utf-8"?>
<p:sld xmlns:a="http://schemas.openxmlformats.org/drawingml/2006/main" xmlns:p="http://schemas.openxmlformats.org/presentationml/2006/main">
  <p:cSld>
    <p:bg>
      <p:bgPr>
        <a:solidFill>
          <a:srgbClr val="FFFCFA"/>
        </a:solidFill>
      </p:bgPr>
    </p:bg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0"/>
          <p:cNvSpPr/>
          <p:nvPr/>
        </p:nvSpPr>
        <p:spPr>
          <a:xfrm>
            <a:off x="548640" y="567000"/>
            <a:ext cx="118440" cy="118440"/>
          </a:xfrm>
          <a:prstGeom prst="ellipse">
            <a:avLst/>
          </a:prstGeom>
          <a:solidFill>
            <a:srgbClr val="EA580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8880" rIns="90000" bIns="3888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" name="Text 1"/>
          <p:cNvSpPr/>
          <p:nvPr/>
        </p:nvSpPr>
        <p:spPr>
          <a:xfrm>
            <a:off x="786240" y="48456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1" u="none" strike="noStrike" spc="150">
                <a:solidFill>
                  <a:srgbClr val="9A3412"/>
                </a:solidFill>
                <a:effectLst/>
                <a:uFillTx/>
                <a:latin typeface="Microsoft YaHei"/>
                <a:ea typeface="Microsoft YaHei"/>
              </a:rPr>
              <a:t>08 · 阶段交付</a:t>
            </a:r>
            <a:endParaRPr/>
          </a:p>
        </p:txBody>
      </p:sp>
      <p:sp>
        <p:nvSpPr>
          <p:cNvPr id="28" name="Text 2"/>
          <p:cNvSpPr/>
          <p:nvPr/>
        </p:nvSpPr>
        <p:spPr>
          <a:xfrm>
            <a:off x="548640" y="841320"/>
            <a:ext cx="1109124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2700" b="1" u="none" strike="noStrike">
                <a:solidFill>
                  <a:srgbClr val="2B2320"/>
                </a:solidFill>
                <a:effectLst/>
                <a:uFillTx/>
                <a:latin typeface="Microsoft YaHei"/>
                <a:ea typeface="Microsoft YaHei"/>
              </a:rPr>
              <a:t>阶段成果与验证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" name="Text 3"/>
          <p:cNvSpPr/>
          <p:nvPr/>
        </p:nvSpPr>
        <p:spPr>
          <a:xfrm>
            <a:off x="548640" y="1691640"/>
            <a:ext cx="45716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600" b="1" u="none" strike="noStrike">
                <a:solidFill>
                  <a:srgbClr val="9A3412"/>
                </a:solidFill>
                <a:effectLst/>
                <a:uFillTx/>
                <a:latin typeface="Microsoft YaHei"/>
                <a:ea typeface="Microsoft YaHei"/>
              </a:rPr>
              <a:t>当前已有成果</a:t>
            </a:r>
            <a:endParaRPr/>
          </a:p>
        </p:txBody>
      </p:sp>
      <p:sp>
        <p:nvSpPr>
          <p:cNvPr id="30" name="Shape 4"/>
          <p:cNvSpPr/>
          <p:nvPr/>
        </p:nvSpPr>
        <p:spPr>
          <a:xfrm>
            <a:off x="548640" y="2231280"/>
            <a:ext cx="273960" cy="273960"/>
          </a:xfrm>
          <a:prstGeom prst="ellipse">
            <a:avLst/>
          </a:prstGeom>
          <a:solidFill>
            <a:srgbClr val="FFEBD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" name="Text 5"/>
          <p:cNvSpPr/>
          <p:nvPr/>
        </p:nvSpPr>
        <p:spPr>
          <a:xfrm>
            <a:off x="548640" y="2226600"/>
            <a:ext cx="2739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9A3412"/>
                </a:solidFill>
                <a:effectLst/>
                <a:uFillTx/>
                <a:latin typeface="Microsoft YaHei"/>
                <a:ea typeface="Microsoft YaHei"/>
              </a:rPr>
              <a:t>✓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Text 6"/>
          <p:cNvSpPr/>
          <p:nvPr/>
        </p:nvSpPr>
        <p:spPr>
          <a:xfrm>
            <a:off x="1005840" y="2212920"/>
            <a:ext cx="51202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550" b="1" u="none" strike="noStrike">
                <a:solidFill>
                  <a:srgbClr val="2B2320"/>
                </a:solidFill>
                <a:effectLst/>
                <a:uFillTx/>
                <a:latin typeface="Microsoft YaHei"/>
                <a:ea typeface="Microsoft YaHei"/>
              </a:rPr>
              <a:t>三轴气候驱动框架</a:t>
            </a:r>
            <a:endParaRPr lang="en-US" sz="15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" name="Text 7"/>
          <p:cNvSpPr/>
          <p:nvPr/>
        </p:nvSpPr>
        <p:spPr>
          <a:xfrm>
            <a:off x="1005840" y="2560320"/>
            <a:ext cx="51202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200" b="0" u="none" strike="noStrike">
                <a:solidFill>
                  <a:srgbClr val="8B7A6E"/>
                </a:solidFill>
                <a:effectLst/>
                <a:uFillTx/>
                <a:latin typeface="Microsoft YaHei"/>
                <a:ea typeface="Microsoft YaHei"/>
              </a:rPr>
              <a:t>三轴驱动管线可沿用，七类响应组件需按主题改造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" name="Shape 8"/>
          <p:cNvSpPr/>
          <p:nvPr/>
        </p:nvSpPr>
        <p:spPr>
          <a:xfrm>
            <a:off x="548640" y="3200400"/>
            <a:ext cx="273960" cy="273960"/>
          </a:xfrm>
          <a:prstGeom prst="ellipse">
            <a:avLst/>
          </a:prstGeom>
          <a:solidFill>
            <a:srgbClr val="FFEBD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" name="Text 9"/>
          <p:cNvSpPr/>
          <p:nvPr/>
        </p:nvSpPr>
        <p:spPr>
          <a:xfrm>
            <a:off x="548640" y="3195720"/>
            <a:ext cx="2739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9A3412"/>
                </a:solidFill>
                <a:effectLst/>
                <a:uFillTx/>
                <a:latin typeface="Microsoft YaHei"/>
                <a:ea typeface="Microsoft YaHei"/>
              </a:rPr>
              <a:t>✓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" name="Text 10"/>
          <p:cNvSpPr/>
          <p:nvPr/>
        </p:nvSpPr>
        <p:spPr>
          <a:xfrm>
            <a:off x="1005840" y="3182040"/>
            <a:ext cx="51202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550" b="1" u="none" strike="noStrike">
                <a:solidFill>
                  <a:srgbClr val="2B2320"/>
                </a:solidFill>
                <a:effectLst/>
                <a:uFillTx/>
                <a:latin typeface="Microsoft YaHei"/>
                <a:ea typeface="Microsoft YaHei"/>
              </a:rPr>
              <a:t>两个完整场景</a:t>
            </a:r>
            <a:endParaRPr lang="en-US" sz="15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" name="Text 11"/>
          <p:cNvSpPr/>
          <p:nvPr/>
        </p:nvSpPr>
        <p:spPr>
          <a:xfrm>
            <a:off x="1005840" y="3529440"/>
            <a:ext cx="51202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200" b="0" u="none" strike="noStrike">
                <a:solidFill>
                  <a:srgbClr val="8B7A6E"/>
                </a:solidFill>
                <a:effectLst/>
                <a:uFillTx/>
                <a:latin typeface="Microsoft YaHei"/>
                <a:ea typeface="Microsoft YaHei"/>
              </a:rPr>
              <a:t>微缩花园与水分子两套场景，均有实际运行演示</a:t>
            </a:r>
            <a:endParaRPr/>
          </a:p>
        </p:txBody>
      </p:sp>
      <p:sp>
        <p:nvSpPr>
          <p:cNvPr id="38" name="Shape 12"/>
          <p:cNvSpPr/>
          <p:nvPr/>
        </p:nvSpPr>
        <p:spPr>
          <a:xfrm>
            <a:off x="548640" y="4169520"/>
            <a:ext cx="273960" cy="273960"/>
          </a:xfrm>
          <a:prstGeom prst="ellipse">
            <a:avLst/>
          </a:prstGeom>
          <a:solidFill>
            <a:srgbClr val="FFEBD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" name="Text 13"/>
          <p:cNvSpPr/>
          <p:nvPr/>
        </p:nvSpPr>
        <p:spPr>
          <a:xfrm>
            <a:off x="548640" y="4165200"/>
            <a:ext cx="2739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9A3412"/>
                </a:solidFill>
                <a:effectLst/>
                <a:uFillTx/>
                <a:latin typeface="Microsoft YaHei"/>
                <a:ea typeface="Microsoft YaHei"/>
              </a:rPr>
              <a:t>✓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" name="Text 14"/>
          <p:cNvSpPr/>
          <p:nvPr/>
        </p:nvSpPr>
        <p:spPr>
          <a:xfrm>
            <a:off x="1005840" y="4151520"/>
            <a:ext cx="51202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550" b="1" u="none" strike="noStrike">
                <a:solidFill>
                  <a:srgbClr val="2B2320"/>
                </a:solidFill>
                <a:effectLst/>
                <a:uFillTx/>
                <a:latin typeface="Microsoft YaHei"/>
                <a:ea typeface="Microsoft YaHei"/>
              </a:rPr>
              <a:t>实时调参工作台</a:t>
            </a:r>
            <a:endParaRPr lang="en-US" sz="15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" name="Text 15"/>
          <p:cNvSpPr/>
          <p:nvPr/>
        </p:nvSpPr>
        <p:spPr>
          <a:xfrm>
            <a:off x="1005840" y="4498920"/>
            <a:ext cx="51202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8B7A6E"/>
                </a:solidFill>
                <a:effectLst/>
                <a:uFillTx/>
                <a:latin typeface="Microsoft YaHei"/>
                <a:ea typeface="Microsoft YaHei"/>
              </a:rPr>
              <a:t>Slate </a:t>
            </a:r>
            <a:r>
              <a:rPr lang="zh-CN" sz="1200" b="0" u="none" strike="noStrike">
                <a:solidFill>
                  <a:srgbClr val="8B7A6E"/>
                </a:solidFill>
                <a:effectLst/>
                <a:uFillTx/>
                <a:latin typeface="Microsoft YaHei"/>
                <a:ea typeface="Microsoft YaHei"/>
              </a:rPr>
              <a:t>菜单集成 </a:t>
            </a:r>
            <a:r>
              <a:rPr lang="en-US" sz="1200" b="0" u="none" strike="noStrike">
                <a:solidFill>
                  <a:srgbClr val="8B7A6E"/>
                </a:solidFill>
                <a:effectLst/>
                <a:uFillTx/>
                <a:latin typeface="Microsoft YaHei"/>
                <a:ea typeface="Microsoft YaHei"/>
              </a:rPr>
              <a:t>34 </a:t>
            </a:r>
            <a:r>
              <a:rPr lang="zh-CN" sz="1200" b="0" u="none" strike="noStrike">
                <a:solidFill>
                  <a:srgbClr val="8B7A6E"/>
                </a:solidFill>
                <a:effectLst/>
                <a:uFillTx/>
                <a:latin typeface="Microsoft YaHei"/>
                <a:ea typeface="Microsoft YaHei"/>
              </a:rPr>
              <a:t>项粒子参数与三条空气轴滑块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" name="Shape 16"/>
          <p:cNvSpPr/>
          <p:nvPr/>
        </p:nvSpPr>
        <p:spPr>
          <a:xfrm>
            <a:off x="548640" y="5139000"/>
            <a:ext cx="273960" cy="273960"/>
          </a:xfrm>
          <a:prstGeom prst="ellipse">
            <a:avLst/>
          </a:prstGeom>
          <a:solidFill>
            <a:srgbClr val="FFEBD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" name="Text 17"/>
          <p:cNvSpPr/>
          <p:nvPr/>
        </p:nvSpPr>
        <p:spPr>
          <a:xfrm>
            <a:off x="548640" y="5134320"/>
            <a:ext cx="2739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9A3412"/>
                </a:solidFill>
                <a:effectLst/>
                <a:uFillTx/>
                <a:latin typeface="Microsoft YaHei"/>
                <a:ea typeface="Microsoft YaHei"/>
              </a:rPr>
              <a:t>✓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" name="Text 18"/>
          <p:cNvSpPr/>
          <p:nvPr/>
        </p:nvSpPr>
        <p:spPr>
          <a:xfrm>
            <a:off x="1005840" y="5120640"/>
            <a:ext cx="51202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550" b="1" u="none" strike="noStrike">
                <a:solidFill>
                  <a:srgbClr val="2B2320"/>
                </a:solidFill>
                <a:effectLst/>
                <a:uFillTx/>
                <a:latin typeface="Microsoft YaHei"/>
                <a:ea typeface="Microsoft YaHei"/>
              </a:rPr>
              <a:t>Android 安装包</a:t>
            </a:r>
            <a:endParaRPr/>
          </a:p>
        </p:txBody>
      </p:sp>
      <p:sp>
        <p:nvSpPr>
          <p:cNvPr id="45" name="Text 19"/>
          <p:cNvSpPr/>
          <p:nvPr/>
        </p:nvSpPr>
        <p:spPr>
          <a:xfrm>
            <a:off x="1005840" y="5468040"/>
            <a:ext cx="51202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200" b="0" u="none" strike="noStrike">
                <a:solidFill>
                  <a:srgbClr val="8B7A6E"/>
                </a:solidFill>
                <a:effectLst/>
                <a:uFillTx/>
                <a:latin typeface="Microsoft YaHei"/>
                <a:ea typeface="Microsoft YaHei"/>
              </a:rPr>
              <a:t>已完成 Android 打包，尚未开展终端性能优化</a:t>
            </a:r>
            <a:endParaRPr/>
          </a:p>
        </p:txBody>
      </p:sp>
      <p:sp>
        <p:nvSpPr>
          <p:cNvPr id="46" name="Shape 20"/>
          <p:cNvSpPr/>
          <p:nvPr/>
        </p:nvSpPr>
        <p:spPr>
          <a:xfrm>
            <a:off x="6537960" y="1691640"/>
            <a:ext cx="5101920" cy="4388760"/>
          </a:xfrm>
          <a:prstGeom prst="roundRect">
            <a:avLst>
              <a:gd name="adj" fmla="val 1458"/>
            </a:avLst>
          </a:prstGeom>
          <a:solidFill>
            <a:srgbClr val="FFEBD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" name="Text 21"/>
          <p:cNvSpPr/>
          <p:nvPr/>
        </p:nvSpPr>
        <p:spPr>
          <a:xfrm>
            <a:off x="6903720" y="2039040"/>
            <a:ext cx="437040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700" b="1" u="none" strike="noStrike">
                <a:solidFill>
                  <a:srgbClr val="9A3412"/>
                </a:solidFill>
                <a:effectLst/>
                <a:uFillTx/>
                <a:latin typeface="Microsoft YaHei"/>
                <a:ea typeface="Microsoft YaHei"/>
              </a:rPr>
              <a:t>成果价值与验证边界</a:t>
            </a:r>
            <a:endParaRPr/>
          </a:p>
        </p:txBody>
      </p:sp>
      <p:sp>
        <p:nvSpPr>
          <p:cNvPr id="48" name="Shape 22"/>
          <p:cNvSpPr/>
          <p:nvPr/>
        </p:nvSpPr>
        <p:spPr>
          <a:xfrm>
            <a:off x="6903720" y="2715840"/>
            <a:ext cx="118440" cy="118440"/>
          </a:xfrm>
          <a:prstGeom prst="ellipse">
            <a:avLst/>
          </a:prstGeom>
          <a:solidFill>
            <a:srgbClr val="EA580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8880" rIns="90000" bIns="3888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" name="Text 23"/>
          <p:cNvSpPr/>
          <p:nvPr/>
        </p:nvSpPr>
        <p:spPr>
          <a:xfrm>
            <a:off x="7159680" y="2651760"/>
            <a:ext cx="409608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400" b="1" u="none" strike="noStrike">
                <a:solidFill>
                  <a:srgbClr val="2B2320"/>
                </a:solidFill>
                <a:effectLst/>
                <a:uFillTx/>
                <a:latin typeface="Microsoft YaHei"/>
                <a:ea typeface="Microsoft YaHei"/>
              </a:rPr>
              <a:t>语言成立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" name="Text 24"/>
          <p:cNvSpPr/>
          <p:nvPr/>
        </p:nvSpPr>
        <p:spPr>
          <a:xfrm>
            <a:off x="7159680" y="2980800"/>
            <a:ext cx="409608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25000"/>
              </a:lnSpc>
              <a:tabLst>
                <a:tab pos="0" algn="l"/>
              </a:tabLst>
            </a:pPr>
            <a:r>
              <a:rPr lang="zh-CN" sz="1200" b="0" u="none" strike="noStrike">
                <a:solidFill>
                  <a:srgbClr val="8B7A6E"/>
                </a:solidFill>
                <a:effectLst/>
                <a:uFillTx/>
                <a:latin typeface="Microsoft YaHei"/>
                <a:ea typeface="Microsoft YaHei"/>
              </a:rPr>
              <a:t>三轴数据已有对应视觉响应，演示呈现状态变化与连续过渡</a:t>
            </a:r>
            <a:endParaRPr/>
          </a:p>
        </p:txBody>
      </p:sp>
      <p:sp>
        <p:nvSpPr>
          <p:cNvPr id="51" name="Shape 25"/>
          <p:cNvSpPr/>
          <p:nvPr/>
        </p:nvSpPr>
        <p:spPr>
          <a:xfrm>
            <a:off x="6903720" y="3740040"/>
            <a:ext cx="118440" cy="118440"/>
          </a:xfrm>
          <a:prstGeom prst="ellipse">
            <a:avLst/>
          </a:prstGeom>
          <a:solidFill>
            <a:srgbClr val="EA580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8880" rIns="90000" bIns="3888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" name="Text 26"/>
          <p:cNvSpPr/>
          <p:nvPr/>
        </p:nvSpPr>
        <p:spPr>
          <a:xfrm>
            <a:off x="7159680" y="3675960"/>
            <a:ext cx="409608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400" b="1" u="none" strike="noStrike">
                <a:solidFill>
                  <a:srgbClr val="2B2320"/>
                </a:solidFill>
                <a:effectLst/>
                <a:uFillTx/>
                <a:latin typeface="Microsoft YaHei"/>
                <a:ea typeface="Microsoft YaHei"/>
              </a:rPr>
              <a:t>气质互补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" name="Text 27"/>
          <p:cNvSpPr/>
          <p:nvPr/>
        </p:nvSpPr>
        <p:spPr>
          <a:xfrm>
            <a:off x="7159680" y="4005000"/>
            <a:ext cx="409608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25000"/>
              </a:lnSpc>
              <a:tabLst>
                <a:tab pos="0" algn="l"/>
              </a:tabLst>
            </a:pPr>
            <a:r>
              <a:rPr lang="zh-CN" sz="1200" b="0" u="none" strike="noStrike">
                <a:solidFill>
                  <a:srgbClr val="8B7A6E"/>
                </a:solidFill>
                <a:effectLst/>
                <a:uFillTx/>
                <a:latin typeface="Microsoft YaHei"/>
                <a:ea typeface="Microsoft YaHei"/>
              </a:rPr>
              <a:t>花园亲切易懂，适合公共空间；水分子纯粹艺术，适合展厅与数字艺术场景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" name="Shape 28"/>
          <p:cNvSpPr/>
          <p:nvPr/>
        </p:nvSpPr>
        <p:spPr>
          <a:xfrm>
            <a:off x="6903720" y="4763880"/>
            <a:ext cx="118440" cy="118440"/>
          </a:xfrm>
          <a:prstGeom prst="ellipse">
            <a:avLst/>
          </a:prstGeom>
          <a:solidFill>
            <a:srgbClr val="EA580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8880" rIns="90000" bIns="3888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" name="Text 29"/>
          <p:cNvSpPr/>
          <p:nvPr/>
        </p:nvSpPr>
        <p:spPr>
          <a:xfrm>
            <a:off x="7159680" y="4700160"/>
            <a:ext cx="409608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400" b="1" u="none" strike="noStrike">
                <a:solidFill>
                  <a:srgbClr val="2B2320"/>
                </a:solidFill>
                <a:effectLst/>
                <a:uFillTx/>
                <a:latin typeface="Microsoft YaHei"/>
                <a:ea typeface="Microsoft YaHei"/>
              </a:rPr>
              <a:t>设备联动已实装</a:t>
            </a:r>
            <a:endParaRPr/>
          </a:p>
        </p:txBody>
      </p:sp>
      <p:sp>
        <p:nvSpPr>
          <p:cNvPr id="56" name="Text 30"/>
          <p:cNvSpPr/>
          <p:nvPr/>
        </p:nvSpPr>
        <p:spPr>
          <a:xfrm>
            <a:off x="7159680" y="5029200"/>
            <a:ext cx="409608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25000"/>
              </a:lnSpc>
              <a:tabLst>
                <a:tab pos="0" algn="l"/>
              </a:tabLst>
            </a:pPr>
            <a:r>
              <a:rPr lang="zh-CN" sz="1200" b="0" u="none" strike="noStrike">
                <a:solidFill>
                  <a:srgbClr val="8B7A6E"/>
                </a:solidFill>
                <a:effectLst/>
                <a:uFillTx/>
                <a:latin typeface="Microsoft YaHei"/>
                <a:ea typeface="Microsoft YaHei"/>
              </a:rPr>
              <a:t>已实现远端设备联动。Android 端已打包，性能优化与长时运行验证尚待开展。</a:t>
            </a:r>
            <a:endParaRPr/>
          </a:p>
        </p:txBody>
      </p:sp>
      <p:sp>
        <p:nvSpPr>
          <p:cNvPr id="57" name="Text 31"/>
          <p:cNvSpPr/>
          <p:nvPr/>
        </p:nvSpPr>
        <p:spPr>
          <a:xfrm>
            <a:off x="6903720" y="5623560"/>
            <a:ext cx="43704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200" b="0" u="none" strike="noStrike">
                <a:solidFill>
                  <a:srgbClr val="8B7A6E"/>
                </a:solidFill>
                <a:effectLst/>
                <a:uFillTx/>
                <a:latin typeface="Microsoft YaHei"/>
                <a:ea typeface="Microsoft YaHei"/>
              </a:rPr>
              <a:t>已有成果：场景、调参工具、设备联动、APK</a:t>
            </a:r>
            <a:endParaRPr/>
          </a:p>
        </p:txBody>
      </p:sp>
      <p:sp>
        <p:nvSpPr>
          <p:cNvPr id="58" name="Text 32"/>
          <p:cNvSpPr/>
          <p:nvPr/>
        </p:nvSpPr>
        <p:spPr>
          <a:xfrm>
            <a:off x="10360080" y="6382440"/>
            <a:ext cx="12798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8B7A6E"/>
                </a:solidFill>
                <a:effectLst/>
                <a:uFillTx/>
                <a:latin typeface="Microsoft YaHei"/>
                <a:ea typeface="Microsoft YaHei"/>
              </a:rPr>
              <a:t>10  /  14</a:t>
            </a:r>
            <a:endParaRPr/>
          </a:p>
        </p:txBody>
      </p:sp>
    </p:spTree>
  </p:cSld>
  <p:transition spd="slow"/>
</p:sld>
</file>

<file path=ppt/slides/slide11.xml><?xml version="1.0" encoding="utf-8"?>
<p:sld xmlns:a16="http://schemas.microsoft.com/office/drawing/2014/main" xmlns:a="http://schemas.openxmlformats.org/drawingml/2006/main" xmlns:p="http://schemas.openxmlformats.org/presentationml/2006/main" xmlns:mc="http://schemas.openxmlformats.org/markup-compatibility/2006" mc:Ignorable="a16">
  <p:cSld>
    <p:bg>
      <p:bgPr>
        <a:solidFill>
          <a:srgbClr val="FFFCFA"/>
        </a:solidFill>
      </p:bgPr>
    </p:bg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"/>
          <p:cNvSpPr>
            <a:spLocks noGrp="1"/>
          </p:cNvSpPr>
          <p:nvPr/>
        </p:nvSpPr>
        <p:spPr>
          <a:xfrm>
            <a:off x="552450" y="561975"/>
            <a:ext cx="114300" cy="114300"/>
          </a:xfrm>
          <a:prstGeom prst="ellipse">
            <a:avLst/>
          </a:prstGeom>
          <a:solidFill>
            <a:srgbClr val="EA580C"/>
          </a:solidFill>
          <a:ln w="0">
            <a:noFill/>
          </a:ln>
        </p:spPr>
        <p:txBody>
          <a:bodyPr/>
          <a:p>
            <a:pPr/>
            <a:endParaRPr/>
          </a:p>
        </p:txBody>
      </p:sp>
      <p:sp>
        <p:nvSpPr>
          <p:cNvPr id="61" name=""/>
          <p:cNvSpPr>
            <a:spLocks noGrp="1"/>
          </p:cNvSpPr>
          <p:nvPr/>
        </p:nvSpPr>
        <p:spPr>
          <a:xfrm>
            <a:off x="781050" y="466725"/>
            <a:ext cx="8572500" cy="2571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1275" b="1">
                <a:solidFill>
                  <a:srgbClr val="9A341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9A3412"/>
                </a:solidFill>
                <a:latin typeface="Microsoft YaHei"/>
                <a:ea typeface="Microsoft YaHei"/>
                <a:cs typeface="Microsoft YaHei"/>
              </a:rPr>
              <a:t>方案对比与投入评估</a:t>
            </a:r>
            <a:endParaRPr/>
          </a:p>
        </p:txBody>
      </p:sp>
      <p:sp>
        <p:nvSpPr>
          <p:cNvPr id="62" name=""/>
          <p:cNvSpPr>
            <a:spLocks noGrp="1"/>
          </p:cNvSpPr>
          <p:nvPr/>
        </p:nvSpPr>
        <p:spPr>
          <a:xfrm>
            <a:off x="552450" y="838200"/>
            <a:ext cx="1108710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2700" b="1">
                <a:solidFill>
                  <a:srgbClr val="2B232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2B2320"/>
                </a:solidFill>
                <a:latin typeface="Microsoft YaHei"/>
                <a:ea typeface="Microsoft YaHei"/>
                <a:cs typeface="Microsoft YaHei"/>
              </a:rPr>
              <a:t>连续响应与离散状态</a:t>
            </a:r>
            <a:endParaRPr/>
          </a:p>
        </p:txBody>
      </p:sp>
      <p:sp>
        <p:nvSpPr>
          <p:cNvPr id="63" name=""/>
          <p:cNvSpPr>
            <a:spLocks noGrp="1"/>
          </p:cNvSpPr>
          <p:nvPr/>
        </p:nvSpPr>
        <p:spPr>
          <a:xfrm>
            <a:off x="10572750" y="6372225"/>
            <a:ext cx="11430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1200" b="0">
                <a:solidFill>
                  <a:srgbClr val="8B7A6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8B7A6E"/>
                </a:solidFill>
                <a:latin typeface="Microsoft YaHei"/>
                <a:ea typeface="Microsoft YaHei"/>
                <a:cs typeface="Microsoft YaHei"/>
              </a:rPr>
              <a:t>11  /  14</a:t>
            </a:r>
            <a:endParaRPr/>
          </a:p>
        </p:txBody>
      </p:sp>
      <p:sp>
        <p:nvSpPr>
          <p:cNvPr id="64" name=""/>
          <p:cNvSpPr>
            <a:spLocks noGrp="1"/>
          </p:cNvSpPr>
          <p:nvPr/>
        </p:nvSpPr>
        <p:spPr>
          <a:xfrm>
            <a:off x="552450" y="1676400"/>
            <a:ext cx="5334000" cy="1971675"/>
          </a:xfrm>
          <a:prstGeom prst="roundRect">
            <a:avLst>
              <a:gd name="adj" fmla="val 3865"/>
            </a:avLst>
          </a:prstGeom>
          <a:solidFill>
            <a:srgbClr val="FFF4EB"/>
          </a:solidFill>
          <a:ln w="0">
            <a:noFill/>
          </a:ln>
        </p:spPr>
        <p:txBody>
          <a:bodyPr/>
          <a:p>
            <a:pPr/>
            <a:endParaRPr/>
          </a:p>
        </p:txBody>
      </p:sp>
      <p:sp>
        <p:nvSpPr>
          <p:cNvPr id="65" name=""/>
          <p:cNvSpPr>
            <a:spLocks noGrp="1"/>
          </p:cNvSpPr>
          <p:nvPr/>
        </p:nvSpPr>
        <p:spPr>
          <a:xfrm>
            <a:off x="6115050" y="1676400"/>
            <a:ext cx="5524500" cy="1971675"/>
          </a:xfrm>
          <a:prstGeom prst="roundRect">
            <a:avLst>
              <a:gd name="adj" fmla="val 3865"/>
            </a:avLst>
          </a:prstGeom>
          <a:solidFill>
            <a:srgbClr val="FFF4EB"/>
          </a:solidFill>
          <a:ln w="0">
            <a:noFill/>
          </a:ln>
        </p:spPr>
        <p:txBody>
          <a:bodyPr/>
          <a:p>
            <a:pPr/>
            <a:endParaRPr/>
          </a:p>
        </p:txBody>
      </p:sp>
      <p:sp>
        <p:nvSpPr>
          <p:cNvPr id="66" name=""/>
          <p:cNvSpPr>
            <a:spLocks noGrp="1"/>
          </p:cNvSpPr>
          <p:nvPr/>
        </p:nvSpPr>
        <p:spPr>
          <a:xfrm>
            <a:off x="781050" y="1847850"/>
            <a:ext cx="466725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1800" b="1">
                <a:solidFill>
                  <a:srgbClr val="9A341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9A3412"/>
                </a:solidFill>
                <a:latin typeface="Microsoft YaHei"/>
                <a:ea typeface="Microsoft YaHei"/>
                <a:cs typeface="Microsoft YaHei"/>
              </a:rPr>
              <a:t>UE 实时方案</a:t>
            </a:r>
            <a:endParaRPr/>
          </a:p>
        </p:txBody>
      </p:sp>
      <p:sp>
        <p:nvSpPr>
          <p:cNvPr id="67" name=""/>
          <p:cNvSpPr>
            <a:spLocks noGrp="1"/>
          </p:cNvSpPr>
          <p:nvPr/>
        </p:nvSpPr>
        <p:spPr>
          <a:xfrm>
            <a:off x="781050" y="2276475"/>
            <a:ext cx="47625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2025" b="1">
                <a:solidFill>
                  <a:srgbClr val="2B232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2B2320"/>
                </a:solidFill>
                <a:latin typeface="Microsoft YaHei"/>
                <a:ea typeface="Microsoft YaHei"/>
                <a:cs typeface="Microsoft YaHei"/>
              </a:rPr>
              <a:t>连续参数，细微变化也能表达</a:t>
            </a:r>
            <a:endParaRPr/>
          </a:p>
        </p:txBody>
      </p:sp>
      <p:sp>
        <p:nvSpPr>
          <p:cNvPr id="68" name=""/>
          <p:cNvSpPr>
            <a:spLocks noGrp="1"/>
          </p:cNvSpPr>
          <p:nvPr/>
        </p:nvSpPr>
        <p:spPr>
          <a:xfrm>
            <a:off x="781050" y="2819400"/>
            <a:ext cx="4800600" cy="609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1350" b="0">
                <a:solidFill>
                  <a:srgbClr val="8B7A6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8B7A6E"/>
                </a:solidFill>
                <a:latin typeface="Microsoft YaHei"/>
                <a:ea typeface="Microsoft YaHei"/>
                <a:cs typeface="Microsoft YaHei"/>
              </a:rPr>
              <a:t>在已设计的映射范围内，实时驱动材质、粒子与场景。</a:t>
            </a:r>
            <a:endParaRPr/>
          </a:p>
          <a:p>
            <a:pPr>
              <a:buNone/>
              <a:defRPr sz="1350" b="0">
                <a:solidFill>
                  <a:srgbClr val="8B7A6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8B7A6E"/>
                </a:solidFill>
                <a:latin typeface="Microsoft YaHei"/>
                <a:ea typeface="Microsoft YaHei"/>
                <a:cs typeface="Microsoft YaHei"/>
              </a:rPr>
              <a:t>中间状态由引擎计算，支持具象与抽象视觉方向。</a:t>
            </a:r>
            <a:endParaRPr/>
          </a:p>
        </p:txBody>
      </p:sp>
      <p:sp>
        <p:nvSpPr>
          <p:cNvPr id="69" name=""/>
          <p:cNvSpPr>
            <a:spLocks noGrp="1"/>
          </p:cNvSpPr>
          <p:nvPr/>
        </p:nvSpPr>
        <p:spPr>
          <a:xfrm>
            <a:off x="6362700" y="1847850"/>
            <a:ext cx="47625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1800" b="1">
                <a:solidFill>
                  <a:srgbClr val="9A341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9A3412"/>
                </a:solidFill>
                <a:latin typeface="Microsoft YaHei"/>
                <a:ea typeface="Microsoft YaHei"/>
                <a:cs typeface="Microsoft YaHei"/>
              </a:rPr>
              <a:t>AI 视频方案</a:t>
            </a:r>
            <a:endParaRPr/>
          </a:p>
        </p:txBody>
      </p:sp>
      <p:sp>
        <p:nvSpPr>
          <p:cNvPr id="70" name=""/>
          <p:cNvSpPr>
            <a:spLocks noGrp="1"/>
          </p:cNvSpPr>
          <p:nvPr/>
        </p:nvSpPr>
        <p:spPr>
          <a:xfrm>
            <a:off x="6362700" y="2276475"/>
            <a:ext cx="485775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2025" b="1">
                <a:solidFill>
                  <a:srgbClr val="2B232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2B2320"/>
                </a:solidFill>
                <a:latin typeface="Microsoft YaHei"/>
                <a:ea typeface="Microsoft YaHei"/>
                <a:cs typeface="Microsoft YaHei"/>
              </a:rPr>
              <a:t>预制状态，按档位切换画面</a:t>
            </a:r>
            <a:endParaRPr/>
          </a:p>
        </p:txBody>
      </p:sp>
      <p:sp>
        <p:nvSpPr>
          <p:cNvPr id="71" name=""/>
          <p:cNvSpPr>
            <a:spLocks noGrp="1"/>
          </p:cNvSpPr>
          <p:nvPr/>
        </p:nvSpPr>
        <p:spPr>
          <a:xfrm>
            <a:off x="6362700" y="2819400"/>
            <a:ext cx="4857750" cy="609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1350" b="0">
                <a:solidFill>
                  <a:srgbClr val="8B7A6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8B7A6E"/>
                </a:solidFill>
                <a:latin typeface="Microsoft YaHei"/>
                <a:ea typeface="Microsoft YaHei"/>
                <a:cs typeface="Microsoft YaHei"/>
              </a:rPr>
              <a:t>先生成循环与迁移素材，再由环境数据调度播放。</a:t>
            </a:r>
            <a:endParaRPr/>
          </a:p>
          <a:p>
            <a:pPr>
              <a:buNone/>
              <a:defRPr sz="1350" b="0">
                <a:solidFill>
                  <a:srgbClr val="8B7A6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8B7A6E"/>
                </a:solidFill>
                <a:latin typeface="Microsoft YaHei"/>
                <a:ea typeface="Microsoft YaHei"/>
                <a:cs typeface="Microsoft YaHei"/>
              </a:rPr>
              <a:t>同一档位内的细微读数变化，不新增环境状态。</a:t>
            </a:r>
            <a:endParaRPr/>
          </a:p>
        </p:txBody>
      </p:sp>
      <p:graphicFrame>
        <p:nvGraphicFramePr>
          <p:cNvPr id="72" name=""/>
          <p:cNvGraphicFramePr/>
          <p:nvPr/>
        </p:nvGraphicFramePr>
        <p:xfrm>
          <a:off x="552450" y="3924300"/>
          <a:ext cx="11087100" cy="1762125"/>
        </p:xfrm>
        <a:graphic>
          <a:graphicData uri="http://schemas.openxmlformats.org/drawingml/2006/table">
            <a:tbl>
              <a:tblPr/>
              <a:tblGrid>
                <a:gridCol w="4171950">
                  <a:extLst>
                    <a:ext uri="{9D8B030D-6E8A-4147-A177-3AD203B41FA5}">
                      <a16:colId val="1"/>
                    </a:ext>
                  </a:extLst>
                </a:gridCol>
                <a:gridCol w="2247900">
                  <a:extLst>
                    <a:ext uri="{9D8B030D-6E8A-4147-A177-3AD203B41FA5}">
                      <a16:colId val="2"/>
                    </a:ext>
                  </a:extLst>
                </a:gridCol>
                <a:gridCol w="2247900">
                  <a:extLst>
                    <a:ext uri="{9D8B030D-6E8A-4147-A177-3AD203B41FA5}">
                      <a16:colId val="3"/>
                    </a:ext>
                  </a:extLst>
                </a:gridCol>
                <a:gridCol w="2419350">
                  <a:extLst>
                    <a:ext uri="{9D8B030D-6E8A-4147-A177-3AD203B41FA5}">
                      <a16:colId val="4"/>
                    </a:ext>
                  </a:extLst>
                </a:gridCol>
              </a:tblGrid>
              <a:tr h="440531">
                <a:tc>
                  <a:txBody>
                    <a:bodyPr/>
                    <a:lstStyle/>
                    <a:p>
                      <a:pPr/>
                      <a:r>
                        <a:rPr sz="1500" b="1">
                          <a:solidFill>
                            <a:srgbClr val="9A3412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AI 状态规模</a:t>
                      </a:r>
                      <a:endParaRPr/>
                    </a:p>
                  </a:txBody>
                  <a:tcPr marL="91440" marR="91440" marT="45720" marB="45720">
                    <a:lnL w="5715">
                      <a:solidFill>
                        <a:srgbClr val="EFDCCB"/>
                      </a:solidFill>
                      <a:prstDash val="solid"/>
                    </a:lnL>
                    <a:lnR w="5715">
                      <a:solidFill>
                        <a:srgbClr val="EFDCCB"/>
                      </a:solidFill>
                      <a:prstDash val="solid"/>
                    </a:lnR>
                    <a:lnT w="5715">
                      <a:solidFill>
                        <a:srgbClr val="EFDCCB"/>
                      </a:solidFill>
                      <a:prstDash val="solid"/>
                    </a:lnT>
                    <a:lnB w="5715">
                      <a:solidFill>
                        <a:srgbClr val="EFDCCB"/>
                      </a:solidFill>
                      <a:prstDash val="solid"/>
                    </a:lnB>
                    <a:solidFill>
                      <a:srgbClr val="FFF4EB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500" b="1">
                          <a:solidFill>
                            <a:srgbClr val="9A3412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状态循环</a:t>
                      </a:r>
                      <a:endParaRPr/>
                    </a:p>
                  </a:txBody>
                  <a:tcPr marL="91440" marR="91440" marT="45720" marB="45720">
                    <a:lnR w="5715">
                      <a:solidFill>
                        <a:srgbClr val="EFDCCB"/>
                      </a:solidFill>
                      <a:prstDash val="solid"/>
                    </a:lnR>
                    <a:lnT w="5715">
                      <a:solidFill>
                        <a:srgbClr val="EFDCCB"/>
                      </a:solidFill>
                      <a:prstDash val="solid"/>
                    </a:lnT>
                    <a:lnB w="5715">
                      <a:solidFill>
                        <a:srgbClr val="EFDCCB"/>
                      </a:solidFill>
                      <a:prstDash val="solid"/>
                    </a:lnB>
                    <a:solidFill>
                      <a:srgbClr val="FFF4EB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500" b="1">
                          <a:solidFill>
                            <a:srgbClr val="9A3412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有向迁移</a:t>
                      </a:r>
                      <a:endParaRPr/>
                    </a:p>
                  </a:txBody>
                  <a:tcPr marL="91440" marR="91440" marT="45720" marB="45720">
                    <a:lnR w="5715">
                      <a:solidFill>
                        <a:srgbClr val="EFDCCB"/>
                      </a:solidFill>
                      <a:prstDash val="solid"/>
                    </a:lnR>
                    <a:lnT w="5715">
                      <a:solidFill>
                        <a:srgbClr val="EFDCCB"/>
                      </a:solidFill>
                      <a:prstDash val="solid"/>
                    </a:lnT>
                    <a:lnB w="5715">
                      <a:solidFill>
                        <a:srgbClr val="EFDCCB"/>
                      </a:solidFill>
                      <a:prstDash val="solid"/>
                    </a:lnB>
                    <a:solidFill>
                      <a:srgbClr val="FFF4EB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500" b="1">
                          <a:solidFill>
                            <a:srgbClr val="9A3412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视频合计</a:t>
                      </a:r>
                      <a:endParaRPr/>
                    </a:p>
                  </a:txBody>
                  <a:tcPr marL="91440" marR="91440" marT="45720" marB="45720">
                    <a:lnR w="5715">
                      <a:solidFill>
                        <a:srgbClr val="EFDCCB"/>
                      </a:solidFill>
                      <a:prstDash val="solid"/>
                    </a:lnR>
                    <a:lnT w="5715">
                      <a:solidFill>
                        <a:srgbClr val="EFDCCB"/>
                      </a:solidFill>
                      <a:prstDash val="solid"/>
                    </a:lnT>
                    <a:lnB w="5715">
                      <a:solidFill>
                        <a:srgbClr val="EFDCCB"/>
                      </a:solidFill>
                      <a:prstDash val="solid"/>
                    </a:lnB>
                    <a:solidFill>
                      <a:srgbClr val="FFF4EB"/>
                    </a:solidFill>
                  </a:tcPr>
                </a:tc>
                <a:extLst>
                  <a:ext uri="{0D108BD9-81ED-4DB2-BD59-A6C34878D82A}">
                    <a16:rowId val="1"/>
                  </a:ext>
                </a:extLst>
              </a:tr>
              <a:tr h="440531">
                <a:tc>
                  <a:txBody>
                    <a:bodyPr/>
                    <a:lstStyle/>
                    <a:p>
                      <a:pPr/>
                      <a:r>
                        <a:rPr sz="1500" b="1">
                          <a:solidFill>
                            <a:srgbClr val="2B2320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 × 3（当前方案）</a:t>
                      </a:r>
                      <a:endParaRPr/>
                    </a:p>
                  </a:txBody>
                  <a:tcPr marL="91440" marR="91440" marT="45720" marB="45720">
                    <a:lnL w="5715">
                      <a:solidFill>
                        <a:srgbClr val="EFDCCB"/>
                      </a:solidFill>
                      <a:prstDash val="solid"/>
                    </a:lnL>
                    <a:lnR w="5715">
                      <a:solidFill>
                        <a:srgbClr val="EFDCCB"/>
                      </a:solidFill>
                      <a:prstDash val="solid"/>
                    </a:lnR>
                    <a:lnB w="5715">
                      <a:solidFill>
                        <a:srgbClr val="EFDCCB"/>
                      </a:solidFill>
                      <a:prstDash val="solid"/>
                    </a:lnB>
                    <a:solidFill>
                      <a:srgbClr val="FFFC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500" b="0">
                          <a:solidFill>
                            <a:srgbClr val="2B2320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9 段</a:t>
                      </a:r>
                      <a:endParaRPr/>
                    </a:p>
                  </a:txBody>
                  <a:tcPr marL="91440" marR="91440" marT="45720" marB="45720">
                    <a:lnR w="5715">
                      <a:solidFill>
                        <a:srgbClr val="EFDCCB"/>
                      </a:solidFill>
                      <a:prstDash val="solid"/>
                    </a:lnR>
                    <a:lnB w="5715">
                      <a:solidFill>
                        <a:srgbClr val="EFDCCB"/>
                      </a:solidFill>
                      <a:prstDash val="solid"/>
                    </a:lnB>
                    <a:solidFill>
                      <a:srgbClr val="FFFC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500" b="0">
                          <a:solidFill>
                            <a:srgbClr val="2B2320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24 段</a:t>
                      </a:r>
                      <a:endParaRPr/>
                    </a:p>
                  </a:txBody>
                  <a:tcPr marL="91440" marR="91440" marT="45720" marB="45720">
                    <a:lnR w="5715">
                      <a:solidFill>
                        <a:srgbClr val="EFDCCB"/>
                      </a:solidFill>
                      <a:prstDash val="solid"/>
                    </a:lnR>
                    <a:lnB w="5715">
                      <a:solidFill>
                        <a:srgbClr val="EFDCCB"/>
                      </a:solidFill>
                      <a:prstDash val="solid"/>
                    </a:lnB>
                    <a:solidFill>
                      <a:srgbClr val="FFFC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500" b="0">
                          <a:solidFill>
                            <a:srgbClr val="2B2320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33 段</a:t>
                      </a:r>
                      <a:endParaRPr/>
                    </a:p>
                  </a:txBody>
                  <a:tcPr marL="91440" marR="91440" marT="45720" marB="45720">
                    <a:lnR w="5715">
                      <a:solidFill>
                        <a:srgbClr val="EFDCCB"/>
                      </a:solidFill>
                      <a:prstDash val="solid"/>
                    </a:lnR>
                    <a:lnB w="5715">
                      <a:solidFill>
                        <a:srgbClr val="EFDCCB"/>
                      </a:solidFill>
                      <a:prstDash val="solid"/>
                    </a:lnB>
                    <a:solidFill>
                      <a:srgbClr val="FFFCFA"/>
                    </a:solidFill>
                  </a:tcPr>
                </a:tc>
                <a:extLst>
                  <a:ext uri="{0D108BD9-81ED-4DB2-BD59-A6C34878D82A}">
                    <a16:rowId val="2"/>
                  </a:ext>
                </a:extLst>
              </a:tr>
              <a:tr h="440531">
                <a:tc>
                  <a:txBody>
                    <a:bodyPr/>
                    <a:lstStyle/>
                    <a:p>
                      <a:pPr/>
                      <a:r>
                        <a:rPr sz="1500" b="1">
                          <a:solidFill>
                            <a:srgbClr val="2B2320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 × 4（扩展测算）</a:t>
                      </a:r>
                      <a:endParaRPr/>
                    </a:p>
                  </a:txBody>
                  <a:tcPr marL="91440" marR="91440" marT="45720" marB="45720">
                    <a:lnL w="5715">
                      <a:solidFill>
                        <a:srgbClr val="EFDCCB"/>
                      </a:solidFill>
                      <a:prstDash val="solid"/>
                    </a:lnL>
                    <a:lnR w="5715">
                      <a:solidFill>
                        <a:srgbClr val="EFDCCB"/>
                      </a:solidFill>
                      <a:prstDash val="solid"/>
                    </a:lnR>
                    <a:lnB w="5715">
                      <a:solidFill>
                        <a:srgbClr val="EFDCCB"/>
                      </a:solidFill>
                      <a:prstDash val="solid"/>
                    </a:lnB>
                    <a:solidFill>
                      <a:srgbClr val="FFFC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500" b="0">
                          <a:solidFill>
                            <a:srgbClr val="2B2320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16 段</a:t>
                      </a:r>
                      <a:endParaRPr/>
                    </a:p>
                  </a:txBody>
                  <a:tcPr marL="91440" marR="91440" marT="45720" marB="45720">
                    <a:lnR w="5715">
                      <a:solidFill>
                        <a:srgbClr val="EFDCCB"/>
                      </a:solidFill>
                      <a:prstDash val="solid"/>
                    </a:lnR>
                    <a:lnB w="5715">
                      <a:solidFill>
                        <a:srgbClr val="EFDCCB"/>
                      </a:solidFill>
                      <a:prstDash val="solid"/>
                    </a:lnB>
                    <a:solidFill>
                      <a:srgbClr val="FFFC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500" b="0">
                          <a:solidFill>
                            <a:srgbClr val="2B2320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48 段</a:t>
                      </a:r>
                      <a:endParaRPr/>
                    </a:p>
                  </a:txBody>
                  <a:tcPr marL="91440" marR="91440" marT="45720" marB="45720">
                    <a:lnR w="5715">
                      <a:solidFill>
                        <a:srgbClr val="EFDCCB"/>
                      </a:solidFill>
                      <a:prstDash val="solid"/>
                    </a:lnR>
                    <a:lnB w="5715">
                      <a:solidFill>
                        <a:srgbClr val="EFDCCB"/>
                      </a:solidFill>
                      <a:prstDash val="solid"/>
                    </a:lnB>
                    <a:solidFill>
                      <a:srgbClr val="FFFC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500" b="0">
                          <a:solidFill>
                            <a:srgbClr val="2B2320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64 段</a:t>
                      </a:r>
                      <a:endParaRPr/>
                    </a:p>
                  </a:txBody>
                  <a:tcPr marL="91440" marR="91440" marT="45720" marB="45720">
                    <a:lnR w="5715">
                      <a:solidFill>
                        <a:srgbClr val="EFDCCB"/>
                      </a:solidFill>
                      <a:prstDash val="solid"/>
                    </a:lnR>
                    <a:lnB w="5715">
                      <a:solidFill>
                        <a:srgbClr val="EFDCCB"/>
                      </a:solidFill>
                      <a:prstDash val="solid"/>
                    </a:lnB>
                    <a:solidFill>
                      <a:srgbClr val="FFFCFA"/>
                    </a:solidFill>
                  </a:tcPr>
                </a:tc>
                <a:extLst>
                  <a:ext uri="{0D108BD9-81ED-4DB2-BD59-A6C34878D82A}">
                    <a16:rowId val="3"/>
                  </a:ext>
                </a:extLst>
              </a:tr>
              <a:tr h="440531">
                <a:tc>
                  <a:txBody>
                    <a:bodyPr/>
                    <a:lstStyle/>
                    <a:p>
                      <a:pPr/>
                      <a:r>
                        <a:rPr sz="1500" b="1">
                          <a:solidFill>
                            <a:srgbClr val="2B2320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 × 3 × 3（三轴测算）</a:t>
                      </a:r>
                      <a:endParaRPr/>
                    </a:p>
                  </a:txBody>
                  <a:tcPr marL="91440" marR="91440" marT="45720" marB="45720">
                    <a:lnL w="5715">
                      <a:solidFill>
                        <a:srgbClr val="EFDCCB"/>
                      </a:solidFill>
                      <a:prstDash val="solid"/>
                    </a:lnL>
                    <a:lnR w="5715">
                      <a:solidFill>
                        <a:srgbClr val="EFDCCB"/>
                      </a:solidFill>
                      <a:prstDash val="solid"/>
                    </a:lnR>
                    <a:lnB w="5715">
                      <a:solidFill>
                        <a:srgbClr val="EFDCCB"/>
                      </a:solidFill>
                      <a:prstDash val="solid"/>
                    </a:lnB>
                    <a:solidFill>
                      <a:srgbClr val="FFFC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500" b="0">
                          <a:solidFill>
                            <a:srgbClr val="2B2320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27 段</a:t>
                      </a:r>
                      <a:endParaRPr/>
                    </a:p>
                  </a:txBody>
                  <a:tcPr marL="91440" marR="91440" marT="45720" marB="45720">
                    <a:lnR w="5715">
                      <a:solidFill>
                        <a:srgbClr val="EFDCCB"/>
                      </a:solidFill>
                      <a:prstDash val="solid"/>
                    </a:lnR>
                    <a:lnB w="5715">
                      <a:solidFill>
                        <a:srgbClr val="EFDCCB"/>
                      </a:solidFill>
                      <a:prstDash val="solid"/>
                    </a:lnB>
                    <a:solidFill>
                      <a:srgbClr val="FFFC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500" b="0">
                          <a:solidFill>
                            <a:srgbClr val="2B2320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108 段</a:t>
                      </a:r>
                      <a:endParaRPr/>
                    </a:p>
                  </a:txBody>
                  <a:tcPr marL="91440" marR="91440" marT="45720" marB="45720">
                    <a:lnR w="5715">
                      <a:solidFill>
                        <a:srgbClr val="EFDCCB"/>
                      </a:solidFill>
                      <a:prstDash val="solid"/>
                    </a:lnR>
                    <a:lnB w="5715">
                      <a:solidFill>
                        <a:srgbClr val="EFDCCB"/>
                      </a:solidFill>
                      <a:prstDash val="solid"/>
                    </a:lnB>
                    <a:solidFill>
                      <a:srgbClr val="FFFC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500" b="0">
                          <a:solidFill>
                            <a:srgbClr val="2B2320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135 段</a:t>
                      </a:r>
                      <a:endParaRPr/>
                    </a:p>
                  </a:txBody>
                  <a:tcPr marL="91440" marR="91440" marT="45720" marB="45720">
                    <a:lnR w="5715">
                      <a:solidFill>
                        <a:srgbClr val="EFDCCB"/>
                      </a:solidFill>
                      <a:prstDash val="solid"/>
                    </a:lnR>
                    <a:lnB w="5715">
                      <a:solidFill>
                        <a:srgbClr val="EFDCCB"/>
                      </a:solidFill>
                      <a:prstDash val="solid"/>
                    </a:lnB>
                    <a:solidFill>
                      <a:srgbClr val="FFFCFA"/>
                    </a:solidFill>
                  </a:tcPr>
                </a:tc>
                <a:extLst>
                  <a:ext uri="{0D108BD9-81ED-4DB2-BD59-A6C34878D82A}">
                    <a16:rowId val="4"/>
                  </a:ext>
                </a:extLst>
              </a:tr>
            </a:tbl>
          </a:graphicData>
        </a:graphic>
      </p:graphicFrame>
      <p:sp>
        <p:nvSpPr>
          <p:cNvPr id="73" name=""/>
          <p:cNvSpPr>
            <a:spLocks noGrp="1"/>
          </p:cNvSpPr>
          <p:nvPr/>
        </p:nvSpPr>
        <p:spPr>
          <a:xfrm>
            <a:off x="552450" y="5810250"/>
            <a:ext cx="11001375" cy="2571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1125" b="0">
                <a:solidFill>
                  <a:srgbClr val="8B7A6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8B7A6E"/>
                </a:solidFill>
                <a:latin typeface="Microsoft YaHei"/>
                <a:ea typeface="Microsoft YaHei"/>
                <a:cs typeface="Microsoft YaHei"/>
              </a:rPr>
              <a:t>仅制作相邻状态迁移，正反向分别生成；每状态一个循环，未计候选重试与循环变体。</a:t>
            </a:r>
            <a:endParaRPr/>
          </a:p>
        </p:txBody>
      </p:sp>
      <p:sp>
        <p:nvSpPr>
          <p:cNvPr id="74" name=""/>
          <p:cNvSpPr>
            <a:spLocks noGrp="1"/>
          </p:cNvSpPr>
          <p:nvPr/>
        </p:nvSpPr>
        <p:spPr>
          <a:xfrm>
            <a:off x="552450" y="6096000"/>
            <a:ext cx="102870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1350" b="1">
                <a:solidFill>
                  <a:srgbClr val="9A341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9A3412"/>
                </a:solidFill>
                <a:latin typeface="Microsoft YaHei"/>
                <a:ea typeface="Microsoft YaHei"/>
                <a:cs typeface="Microsoft YaHei"/>
              </a:rPr>
              <a:t>4 × 4 素材量接近翻倍；加入第三个维度，制作与审片负担进一步增加。</a:t>
            </a:r>
            <a:endParaRPr/>
          </a:p>
        </p:txBody>
      </p:sp>
    </p:spTree>
  </p:cSld>
</p:sld>
</file>

<file path=ppt/slides/slide12.xml><?xml version="1.0" encoding="utf-8"?>
<p:sld xmlns:a="http://schemas.openxmlformats.org/drawingml/2006/main" xmlns:p="http://schemas.openxmlformats.org/presentationml/2006/main">
  <p:cSld>
    <p:bg>
      <p:bgPr>
        <a:solidFill>
          <a:srgbClr val="FFFCFA"/>
        </a:solidFill>
      </p:bgPr>
    </p:bg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"/>
          <p:cNvSpPr>
            <a:spLocks noGrp="1"/>
          </p:cNvSpPr>
          <p:nvPr/>
        </p:nvSpPr>
        <p:spPr>
          <a:xfrm>
            <a:off x="552450" y="561975"/>
            <a:ext cx="114300" cy="114300"/>
          </a:xfrm>
          <a:prstGeom prst="ellipse">
            <a:avLst/>
          </a:prstGeom>
          <a:solidFill>
            <a:srgbClr val="EA580C"/>
          </a:solidFill>
          <a:ln w="0">
            <a:noFill/>
          </a:ln>
        </p:spPr>
        <p:txBody>
          <a:bodyPr/>
          <a:p>
            <a:pPr/>
            <a:endParaRPr/>
          </a:p>
        </p:txBody>
      </p:sp>
      <p:sp>
        <p:nvSpPr>
          <p:cNvPr id="77" name=""/>
          <p:cNvSpPr>
            <a:spLocks noGrp="1"/>
          </p:cNvSpPr>
          <p:nvPr/>
        </p:nvSpPr>
        <p:spPr>
          <a:xfrm>
            <a:off x="781050" y="466725"/>
            <a:ext cx="8572500" cy="2571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1275" b="1">
                <a:solidFill>
                  <a:srgbClr val="9A341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9A3412"/>
                </a:solidFill>
                <a:latin typeface="Microsoft YaHei"/>
                <a:ea typeface="Microsoft YaHei"/>
                <a:cs typeface="Microsoft YaHei"/>
              </a:rPr>
              <a:t>方案对比与投入评估</a:t>
            </a:r>
            <a:endParaRPr/>
          </a:p>
        </p:txBody>
      </p:sp>
      <p:sp>
        <p:nvSpPr>
          <p:cNvPr id="78" name=""/>
          <p:cNvSpPr>
            <a:spLocks noGrp="1"/>
          </p:cNvSpPr>
          <p:nvPr/>
        </p:nvSpPr>
        <p:spPr>
          <a:xfrm>
            <a:off x="552450" y="838200"/>
            <a:ext cx="1108710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2700" b="1">
                <a:solidFill>
                  <a:srgbClr val="2B232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2B2320"/>
                </a:solidFill>
                <a:latin typeface="Microsoft YaHei"/>
                <a:ea typeface="Microsoft YaHei"/>
                <a:cs typeface="Microsoft YaHei"/>
              </a:rPr>
              <a:t>投入结构与后续主题复用边界</a:t>
            </a:r>
            <a:endParaRPr/>
          </a:p>
        </p:txBody>
      </p:sp>
      <p:sp>
        <p:nvSpPr>
          <p:cNvPr id="79" name=""/>
          <p:cNvSpPr>
            <a:spLocks noGrp="1"/>
          </p:cNvSpPr>
          <p:nvPr/>
        </p:nvSpPr>
        <p:spPr>
          <a:xfrm>
            <a:off x="10572750" y="6372225"/>
            <a:ext cx="11430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1200" b="0">
                <a:solidFill>
                  <a:srgbClr val="8B7A6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8B7A6E"/>
                </a:solidFill>
                <a:latin typeface="Microsoft YaHei"/>
                <a:ea typeface="Microsoft YaHei"/>
                <a:cs typeface="Microsoft YaHei"/>
              </a:rPr>
              <a:t>12  /  14</a:t>
            </a:r>
            <a:endParaRPr/>
          </a:p>
        </p:txBody>
      </p:sp>
      <p:sp>
        <p:nvSpPr>
          <p:cNvPr id="80" name=""/>
          <p:cNvSpPr>
            <a:spLocks noGrp="1"/>
          </p:cNvSpPr>
          <p:nvPr/>
        </p:nvSpPr>
        <p:spPr>
          <a:xfrm>
            <a:off x="552450" y="1676400"/>
            <a:ext cx="5334000" cy="4295775"/>
          </a:xfrm>
          <a:prstGeom prst="roundRect">
            <a:avLst>
              <a:gd name="adj" fmla="val 1774"/>
            </a:avLst>
          </a:prstGeom>
          <a:solidFill>
            <a:srgbClr val="FFF4EB"/>
          </a:solidFill>
          <a:ln w="0">
            <a:noFill/>
          </a:ln>
        </p:spPr>
        <p:txBody>
          <a:bodyPr/>
          <a:p>
            <a:pPr/>
            <a:endParaRPr/>
          </a:p>
        </p:txBody>
      </p:sp>
      <p:sp>
        <p:nvSpPr>
          <p:cNvPr id="81" name=""/>
          <p:cNvSpPr>
            <a:spLocks noGrp="1"/>
          </p:cNvSpPr>
          <p:nvPr/>
        </p:nvSpPr>
        <p:spPr>
          <a:xfrm>
            <a:off x="6115050" y="1676400"/>
            <a:ext cx="5524500" cy="4295775"/>
          </a:xfrm>
          <a:prstGeom prst="roundRect">
            <a:avLst>
              <a:gd name="adj" fmla="val 1774"/>
            </a:avLst>
          </a:prstGeom>
          <a:solidFill>
            <a:srgbClr val="FFF4EB"/>
          </a:solidFill>
          <a:ln w="0">
            <a:noFill/>
          </a:ln>
        </p:spPr>
        <p:txBody>
          <a:bodyPr/>
          <a:p>
            <a:pPr/>
            <a:endParaRPr/>
          </a:p>
        </p:txBody>
      </p:sp>
      <p:sp>
        <p:nvSpPr>
          <p:cNvPr id="82" name=""/>
          <p:cNvSpPr>
            <a:spLocks noGrp="1"/>
          </p:cNvSpPr>
          <p:nvPr/>
        </p:nvSpPr>
        <p:spPr>
          <a:xfrm>
            <a:off x="800100" y="1866900"/>
            <a:ext cx="4762500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2025" b="1">
                <a:solidFill>
                  <a:srgbClr val="9A341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9A3412"/>
                </a:solidFill>
                <a:latin typeface="Microsoft YaHei"/>
                <a:ea typeface="Microsoft YaHei"/>
                <a:cs typeface="Microsoft YaHei"/>
              </a:rPr>
              <a:t>AI 视频</a:t>
            </a:r>
            <a:endParaRPr/>
          </a:p>
        </p:txBody>
      </p:sp>
      <p:sp>
        <p:nvSpPr>
          <p:cNvPr id="83" name=""/>
          <p:cNvSpPr>
            <a:spLocks noGrp="1"/>
          </p:cNvSpPr>
          <p:nvPr/>
        </p:nvSpPr>
        <p:spPr>
          <a:xfrm>
            <a:off x="800100" y="2305050"/>
            <a:ext cx="4810125" cy="3143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1725" b="1">
                <a:solidFill>
                  <a:srgbClr val="2B232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2B2320"/>
                </a:solidFill>
                <a:latin typeface="Microsoft YaHei"/>
                <a:ea typeface="Microsoft YaHei"/>
                <a:cs typeface="Microsoft YaHei"/>
              </a:rPr>
              <a:t>首次投入平台，后续以内容生产为主</a:t>
            </a:r>
            <a:endParaRPr/>
          </a:p>
        </p:txBody>
      </p:sp>
      <p:sp>
        <p:nvSpPr>
          <p:cNvPr id="84" name=""/>
          <p:cNvSpPr>
            <a:spLocks noGrp="1"/>
          </p:cNvSpPr>
          <p:nvPr/>
        </p:nvSpPr>
        <p:spPr>
          <a:xfrm>
            <a:off x="800100" y="2800350"/>
            <a:ext cx="4762500" cy="2571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1500" b="1">
                <a:solidFill>
                  <a:srgbClr val="2B232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2B2320"/>
                </a:solidFill>
                <a:latin typeface="Microsoft YaHei"/>
                <a:ea typeface="Microsoft YaHei"/>
                <a:cs typeface="Microsoft YaHei"/>
              </a:rPr>
              <a:t>01  方法验证</a:t>
            </a:r>
            <a:endParaRPr/>
          </a:p>
        </p:txBody>
      </p:sp>
      <p:sp>
        <p:nvSpPr>
          <p:cNvPr id="85" name=""/>
          <p:cNvSpPr>
            <a:spLocks noGrp="1"/>
          </p:cNvSpPr>
          <p:nvPr/>
        </p:nvSpPr>
        <p:spPr>
          <a:xfrm>
            <a:off x="800100" y="3076575"/>
            <a:ext cx="4810125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1275" b="0">
                <a:solidFill>
                  <a:srgbClr val="8B7A6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8B7A6E"/>
                </a:solidFill>
                <a:latin typeface="Microsoft YaHei"/>
                <a:ea typeface="Microsoft YaHei"/>
                <a:cs typeface="Microsoft YaHei"/>
              </a:rPr>
              <a:t>模型、主体一致性、循环与迁移规则</a:t>
            </a:r>
            <a:endParaRPr/>
          </a:p>
        </p:txBody>
      </p:sp>
      <p:sp>
        <p:nvSpPr>
          <p:cNvPr id="86" name=""/>
          <p:cNvSpPr>
            <a:spLocks noGrp="1"/>
          </p:cNvSpPr>
          <p:nvPr/>
        </p:nvSpPr>
        <p:spPr>
          <a:xfrm>
            <a:off x="6362700" y="2800350"/>
            <a:ext cx="4857750" cy="2571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1500" b="1">
                <a:solidFill>
                  <a:srgbClr val="2B232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2B2320"/>
                </a:solidFill>
                <a:latin typeface="Microsoft YaHei"/>
                <a:ea typeface="Microsoft YaHei"/>
                <a:cs typeface="Microsoft YaHei"/>
              </a:rPr>
              <a:t>01–03  目标与原型</a:t>
            </a:r>
            <a:endParaRPr/>
          </a:p>
        </p:txBody>
      </p:sp>
      <p:sp>
        <p:nvSpPr>
          <p:cNvPr id="87" name=""/>
          <p:cNvSpPr>
            <a:spLocks noGrp="1"/>
          </p:cNvSpPr>
          <p:nvPr/>
        </p:nvSpPr>
        <p:spPr>
          <a:xfrm>
            <a:off x="6362700" y="3076575"/>
            <a:ext cx="48577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1275" b="0">
                <a:solidFill>
                  <a:srgbClr val="8B7A6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8B7A6E"/>
                </a:solidFill>
                <a:latin typeface="Microsoft YaHei"/>
                <a:ea typeface="Microsoft YaHei"/>
                <a:cs typeface="Microsoft YaHei"/>
              </a:rPr>
              <a:t>重新确定视觉映射，并验证核心效果</a:t>
            </a:r>
            <a:endParaRPr/>
          </a:p>
        </p:txBody>
      </p:sp>
      <p:sp>
        <p:nvSpPr>
          <p:cNvPr id="88" name=""/>
          <p:cNvSpPr>
            <a:spLocks noGrp="1"/>
          </p:cNvSpPr>
          <p:nvPr/>
        </p:nvSpPr>
        <p:spPr>
          <a:xfrm>
            <a:off x="800100" y="3457575"/>
            <a:ext cx="4762500" cy="2571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1500" b="1">
                <a:solidFill>
                  <a:srgbClr val="2B232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2B2320"/>
                </a:solidFill>
                <a:latin typeface="Microsoft YaHei"/>
                <a:ea typeface="Microsoft YaHei"/>
                <a:cs typeface="Microsoft YaHei"/>
              </a:rPr>
              <a:t>02  平台建设</a:t>
            </a:r>
            <a:endParaRPr/>
          </a:p>
        </p:txBody>
      </p:sp>
      <p:sp>
        <p:nvSpPr>
          <p:cNvPr id="89" name=""/>
          <p:cNvSpPr>
            <a:spLocks noGrp="1"/>
          </p:cNvSpPr>
          <p:nvPr/>
        </p:nvSpPr>
        <p:spPr>
          <a:xfrm>
            <a:off x="800100" y="3733800"/>
            <a:ext cx="4810125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1275" b="0">
                <a:solidFill>
                  <a:srgbClr val="8B7A6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8B7A6E"/>
                </a:solidFill>
                <a:latin typeface="Microsoft YaHei"/>
                <a:ea typeface="Microsoft YaHei"/>
                <a:cs typeface="Microsoft YaHei"/>
              </a:rPr>
              <a:t>生成编排、任务恢复、候选与版本管理</a:t>
            </a:r>
            <a:endParaRPr/>
          </a:p>
        </p:txBody>
      </p:sp>
      <p:sp>
        <p:nvSpPr>
          <p:cNvPr id="90" name=""/>
          <p:cNvSpPr>
            <a:spLocks noGrp="1"/>
          </p:cNvSpPr>
          <p:nvPr/>
        </p:nvSpPr>
        <p:spPr>
          <a:xfrm>
            <a:off x="6362700" y="3457575"/>
            <a:ext cx="4857750" cy="2571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1500" b="1">
                <a:solidFill>
                  <a:srgbClr val="2B232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2B2320"/>
                </a:solidFill>
                <a:latin typeface="Microsoft YaHei"/>
                <a:ea typeface="Microsoft YaHei"/>
                <a:cs typeface="Microsoft YaHei"/>
              </a:rPr>
              <a:t>04  美术资产</a:t>
            </a:r>
            <a:endParaRPr/>
          </a:p>
        </p:txBody>
      </p:sp>
      <p:sp>
        <p:nvSpPr>
          <p:cNvPr id="91" name=""/>
          <p:cNvSpPr>
            <a:spLocks noGrp="1"/>
          </p:cNvSpPr>
          <p:nvPr/>
        </p:nvSpPr>
        <p:spPr>
          <a:xfrm>
            <a:off x="6362700" y="3733800"/>
            <a:ext cx="48577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1275" b="0">
                <a:solidFill>
                  <a:srgbClr val="8B7A6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8B7A6E"/>
                </a:solidFill>
                <a:latin typeface="Microsoft YaHei"/>
                <a:ea typeface="Microsoft YaHei"/>
                <a:cs typeface="Microsoft YaHei"/>
              </a:rPr>
              <a:t>场景、模型、材质、动画与特效重做</a:t>
            </a:r>
            <a:endParaRPr/>
          </a:p>
        </p:txBody>
      </p:sp>
      <p:sp>
        <p:nvSpPr>
          <p:cNvPr id="92" name=""/>
          <p:cNvSpPr>
            <a:spLocks noGrp="1"/>
          </p:cNvSpPr>
          <p:nvPr/>
        </p:nvSpPr>
        <p:spPr>
          <a:xfrm>
            <a:off x="800100" y="4114800"/>
            <a:ext cx="4762500" cy="2571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1500" b="1">
                <a:solidFill>
                  <a:srgbClr val="2B232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2B2320"/>
                </a:solidFill>
                <a:latin typeface="Microsoft YaHei"/>
                <a:ea typeface="Microsoft YaHei"/>
                <a:cs typeface="Microsoft YaHei"/>
              </a:rPr>
              <a:t>03  内容生产</a:t>
            </a:r>
            <a:endParaRPr/>
          </a:p>
        </p:txBody>
      </p:sp>
      <p:sp>
        <p:nvSpPr>
          <p:cNvPr id="93" name=""/>
          <p:cNvSpPr>
            <a:spLocks noGrp="1"/>
          </p:cNvSpPr>
          <p:nvPr/>
        </p:nvSpPr>
        <p:spPr>
          <a:xfrm>
            <a:off x="800100" y="4391025"/>
            <a:ext cx="4810125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1275" b="0">
                <a:solidFill>
                  <a:srgbClr val="8B7A6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8B7A6E"/>
                </a:solidFill>
                <a:latin typeface="Microsoft YaHei"/>
                <a:ea typeface="Microsoft YaHei"/>
                <a:cs typeface="Microsoft YaHei"/>
              </a:rPr>
              <a:t>定稿状态图，生成、筛选并修补视频</a:t>
            </a:r>
            <a:endParaRPr/>
          </a:p>
        </p:txBody>
      </p:sp>
      <p:sp>
        <p:nvSpPr>
          <p:cNvPr id="94" name=""/>
          <p:cNvSpPr>
            <a:spLocks noGrp="1"/>
          </p:cNvSpPr>
          <p:nvPr/>
        </p:nvSpPr>
        <p:spPr>
          <a:xfrm>
            <a:off x="6362700" y="4114800"/>
            <a:ext cx="4857750" cy="2571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1500" b="1">
                <a:solidFill>
                  <a:srgbClr val="2B232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2B2320"/>
                </a:solidFill>
                <a:latin typeface="Microsoft YaHei"/>
                <a:ea typeface="Microsoft YaHei"/>
                <a:cs typeface="Microsoft YaHei"/>
              </a:rPr>
              <a:t>05  场景响应</a:t>
            </a:r>
            <a:endParaRPr/>
          </a:p>
        </p:txBody>
      </p:sp>
      <p:sp>
        <p:nvSpPr>
          <p:cNvPr id="95" name=""/>
          <p:cNvSpPr>
            <a:spLocks noGrp="1"/>
          </p:cNvSpPr>
          <p:nvPr/>
        </p:nvSpPr>
        <p:spPr>
          <a:xfrm>
            <a:off x="6362700" y="4391025"/>
            <a:ext cx="48577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1275" b="0">
                <a:solidFill>
                  <a:srgbClr val="8B7A6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8B7A6E"/>
                </a:solidFill>
                <a:latin typeface="Microsoft YaHei"/>
                <a:ea typeface="Microsoft YaHei"/>
                <a:cs typeface="Microsoft YaHei"/>
              </a:rPr>
              <a:t>接入层可沿用，视觉响应需重新开发</a:t>
            </a:r>
            <a:endParaRPr/>
          </a:p>
        </p:txBody>
      </p:sp>
      <p:sp>
        <p:nvSpPr>
          <p:cNvPr id="96" name=""/>
          <p:cNvSpPr>
            <a:spLocks noGrp="1"/>
          </p:cNvSpPr>
          <p:nvPr/>
        </p:nvSpPr>
        <p:spPr>
          <a:xfrm>
            <a:off x="800100" y="4772025"/>
            <a:ext cx="4762500" cy="2571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1500" b="1">
                <a:solidFill>
                  <a:srgbClr val="2B232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2B2320"/>
                </a:solidFill>
                <a:latin typeface="Microsoft YaHei"/>
                <a:ea typeface="Microsoft YaHei"/>
                <a:cs typeface="Microsoft YaHei"/>
              </a:rPr>
              <a:t>04  播放交付</a:t>
            </a:r>
            <a:endParaRPr/>
          </a:p>
        </p:txBody>
      </p:sp>
      <p:sp>
        <p:nvSpPr>
          <p:cNvPr id="97" name=""/>
          <p:cNvSpPr>
            <a:spLocks noGrp="1"/>
          </p:cNvSpPr>
          <p:nvPr/>
        </p:nvSpPr>
        <p:spPr>
          <a:xfrm>
            <a:off x="800100" y="5048250"/>
            <a:ext cx="4810125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1275" b="0">
                <a:solidFill>
                  <a:srgbClr val="8B7A6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8B7A6E"/>
                </a:solidFill>
                <a:latin typeface="Microsoft YaHei"/>
                <a:ea typeface="Microsoft YaHei"/>
                <a:cs typeface="Microsoft YaHei"/>
              </a:rPr>
              <a:t>状态调度、环境数据接入及终端验证</a:t>
            </a:r>
            <a:endParaRPr/>
          </a:p>
        </p:txBody>
      </p:sp>
      <p:sp>
        <p:nvSpPr>
          <p:cNvPr id="98" name=""/>
          <p:cNvSpPr>
            <a:spLocks noGrp="1"/>
          </p:cNvSpPr>
          <p:nvPr/>
        </p:nvSpPr>
        <p:spPr>
          <a:xfrm>
            <a:off x="6362700" y="4772025"/>
            <a:ext cx="4857750" cy="2571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1500" b="1">
                <a:solidFill>
                  <a:srgbClr val="2B232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2B2320"/>
                </a:solidFill>
                <a:latin typeface="Microsoft YaHei"/>
                <a:ea typeface="Microsoft YaHei"/>
                <a:cs typeface="Microsoft YaHei"/>
              </a:rPr>
              <a:t>06  整合交付</a:t>
            </a:r>
            <a:endParaRPr/>
          </a:p>
        </p:txBody>
      </p:sp>
      <p:sp>
        <p:nvSpPr>
          <p:cNvPr id="99" name=""/>
          <p:cNvSpPr>
            <a:spLocks noGrp="1"/>
          </p:cNvSpPr>
          <p:nvPr/>
        </p:nvSpPr>
        <p:spPr>
          <a:xfrm>
            <a:off x="6362700" y="5048250"/>
            <a:ext cx="48577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1275" b="0">
                <a:solidFill>
                  <a:srgbClr val="8B7A6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8B7A6E"/>
                </a:solidFill>
                <a:latin typeface="Microsoft YaHei"/>
                <a:ea typeface="Microsoft YaHei"/>
                <a:cs typeface="Microsoft YaHei"/>
              </a:rPr>
              <a:t>新内容重走优化、打包和现场验收</a:t>
            </a:r>
            <a:endParaRPr/>
          </a:p>
        </p:txBody>
      </p:sp>
      <p:sp>
        <p:nvSpPr>
          <p:cNvPr id="100" name=""/>
          <p:cNvSpPr>
            <a:spLocks noGrp="1"/>
          </p:cNvSpPr>
          <p:nvPr/>
        </p:nvSpPr>
        <p:spPr>
          <a:xfrm>
            <a:off x="6362700" y="1866900"/>
            <a:ext cx="4810125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2025" b="1">
                <a:solidFill>
                  <a:srgbClr val="9A341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9A3412"/>
                </a:solidFill>
                <a:latin typeface="Microsoft YaHei"/>
                <a:ea typeface="Microsoft YaHei"/>
                <a:cs typeface="Microsoft YaHei"/>
              </a:rPr>
              <a:t>UE 实时</a:t>
            </a:r>
            <a:endParaRPr/>
          </a:p>
        </p:txBody>
      </p:sp>
      <p:sp>
        <p:nvSpPr>
          <p:cNvPr id="101" name=""/>
          <p:cNvSpPr>
            <a:spLocks noGrp="1"/>
          </p:cNvSpPr>
          <p:nvPr/>
        </p:nvSpPr>
        <p:spPr>
          <a:xfrm>
            <a:off x="6362700" y="2305050"/>
            <a:ext cx="4857750" cy="3143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1725" b="1">
                <a:solidFill>
                  <a:srgbClr val="2B232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2B2320"/>
                </a:solidFill>
                <a:latin typeface="Microsoft YaHei"/>
                <a:ea typeface="Microsoft YaHei"/>
                <a:cs typeface="Microsoft YaHei"/>
              </a:rPr>
              <a:t>新主题重走制作流程，复用范围有限</a:t>
            </a:r>
            <a:endParaRPr/>
          </a:p>
        </p:txBody>
      </p:sp>
      <p:sp>
        <p:nvSpPr>
          <p:cNvPr id="102" name=""/>
          <p:cNvSpPr>
            <a:spLocks noGrp="1"/>
          </p:cNvSpPr>
          <p:nvPr/>
        </p:nvSpPr>
        <p:spPr>
          <a:xfrm>
            <a:off x="800100" y="5600700"/>
            <a:ext cx="4857750" cy="2571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1350" b="1">
                <a:solidFill>
                  <a:srgbClr val="9A341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9A3412"/>
                </a:solidFill>
                <a:latin typeface="Microsoft YaHei"/>
                <a:ea typeface="Microsoft YaHei"/>
                <a:cs typeface="Microsoft YaHei"/>
              </a:rPr>
              <a:t>换主题：复用平台，重新生成与审核内容</a:t>
            </a:r>
            <a:endParaRPr/>
          </a:p>
        </p:txBody>
      </p:sp>
      <p:sp>
        <p:nvSpPr>
          <p:cNvPr id="103" name=""/>
          <p:cNvSpPr>
            <a:spLocks noGrp="1"/>
          </p:cNvSpPr>
          <p:nvPr/>
        </p:nvSpPr>
        <p:spPr>
          <a:xfrm>
            <a:off x="6362700" y="5600700"/>
            <a:ext cx="4857750" cy="2571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1350" b="1">
                <a:solidFill>
                  <a:srgbClr val="9A341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9A3412"/>
                </a:solidFill>
                <a:latin typeface="Microsoft YaHei"/>
                <a:ea typeface="Microsoft YaHei"/>
                <a:cs typeface="Microsoft YaHei"/>
              </a:rPr>
              <a:t>同终端与接口下可复用：工程配置、接入层、打包流程</a:t>
            </a:r>
            <a:endParaRPr/>
          </a:p>
        </p:txBody>
      </p:sp>
      <p:sp>
        <p:nvSpPr>
          <p:cNvPr id="104" name=""/>
          <p:cNvSpPr>
            <a:spLocks noGrp="1"/>
          </p:cNvSpPr>
          <p:nvPr/>
        </p:nvSpPr>
        <p:spPr>
          <a:xfrm>
            <a:off x="552450" y="6143625"/>
            <a:ext cx="104775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1350" b="1">
                <a:solidFill>
                  <a:srgbClr val="9A341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9A3412"/>
                </a:solidFill>
                <a:latin typeface="Microsoft YaHei"/>
                <a:ea typeface="Microsoft YaHei"/>
                <a:cs typeface="Microsoft YaHei"/>
              </a:rPr>
              <a:t>UE 新主题仍需重走 01–06，投入与工期按新主题复杂度重新估算。</a:t>
            </a:r>
            <a:endParaRPr/>
          </a:p>
        </p:txBody>
      </p:sp>
    </p:spTree>
  </p:cSld>
</p:sld>
</file>

<file path=ppt/slides/slide13.xml><?xml version="1.0" encoding="utf-8"?>
<p:sld xmlns:a16="http://schemas.microsoft.com/office/drawing/2014/main" xmlns:a="http://schemas.openxmlformats.org/drawingml/2006/main" xmlns:p="http://schemas.openxmlformats.org/presentationml/2006/main" xmlns:mc="http://schemas.openxmlformats.org/markup-compatibility/2006" mc:Ignorable="a16">
  <p:cSld>
    <p:bg>
      <p:bgPr>
        <a:solidFill>
          <a:srgbClr val="FFFCFA"/>
        </a:solidFill>
      </p:bgPr>
    </p:bg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"/>
          <p:cNvSpPr>
            <a:spLocks noGrp="1"/>
          </p:cNvSpPr>
          <p:nvPr/>
        </p:nvSpPr>
        <p:spPr>
          <a:xfrm>
            <a:off x="552450" y="561975"/>
            <a:ext cx="114300" cy="114300"/>
          </a:xfrm>
          <a:prstGeom prst="ellipse">
            <a:avLst/>
          </a:prstGeom>
          <a:solidFill>
            <a:srgbClr val="EA580C"/>
          </a:solidFill>
          <a:ln w="0">
            <a:noFill/>
          </a:ln>
        </p:spPr>
        <p:txBody>
          <a:bodyPr/>
          <a:p>
            <a:pPr/>
            <a:endParaRPr/>
          </a:p>
        </p:txBody>
      </p:sp>
      <p:sp>
        <p:nvSpPr>
          <p:cNvPr id="107" name=""/>
          <p:cNvSpPr>
            <a:spLocks noGrp="1"/>
          </p:cNvSpPr>
          <p:nvPr/>
        </p:nvSpPr>
        <p:spPr>
          <a:xfrm>
            <a:off x="781050" y="466725"/>
            <a:ext cx="8572500" cy="2571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1275" b="1">
                <a:solidFill>
                  <a:srgbClr val="9A341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9A3412"/>
                </a:solidFill>
                <a:latin typeface="Microsoft YaHei"/>
                <a:ea typeface="Microsoft YaHei"/>
                <a:cs typeface="Microsoft YaHei"/>
              </a:rPr>
              <a:t>方案对比与投入评估</a:t>
            </a:r>
            <a:endParaRPr/>
          </a:p>
        </p:txBody>
      </p:sp>
      <p:sp>
        <p:nvSpPr>
          <p:cNvPr id="108" name=""/>
          <p:cNvSpPr>
            <a:spLocks noGrp="1"/>
          </p:cNvSpPr>
          <p:nvPr/>
        </p:nvSpPr>
        <p:spPr>
          <a:xfrm>
            <a:off x="552450" y="838200"/>
            <a:ext cx="1108710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2700" b="1">
                <a:solidFill>
                  <a:srgbClr val="2B232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2B2320"/>
                </a:solidFill>
                <a:latin typeface="Microsoft YaHei"/>
                <a:ea typeface="Microsoft YaHei"/>
                <a:cs typeface="Microsoft YaHei"/>
              </a:rPr>
              <a:t>完整落地投入与换主题成本</a:t>
            </a:r>
            <a:endParaRPr/>
          </a:p>
        </p:txBody>
      </p:sp>
      <p:sp>
        <p:nvSpPr>
          <p:cNvPr id="109" name=""/>
          <p:cNvSpPr>
            <a:spLocks noGrp="1"/>
          </p:cNvSpPr>
          <p:nvPr/>
        </p:nvSpPr>
        <p:spPr>
          <a:xfrm>
            <a:off x="10572750" y="6372225"/>
            <a:ext cx="11430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1200" b="0">
                <a:solidFill>
                  <a:srgbClr val="8B7A6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8B7A6E"/>
                </a:solidFill>
                <a:latin typeface="Microsoft YaHei"/>
                <a:ea typeface="Microsoft YaHei"/>
                <a:cs typeface="Microsoft YaHei"/>
              </a:rPr>
              <a:t>13  /  14</a:t>
            </a:r>
            <a:endParaRPr/>
          </a:p>
        </p:txBody>
      </p:sp>
      <p:sp>
        <p:nvSpPr>
          <p:cNvPr id="1001" name="总投入包含首版及后续优化、验证和交付，单位：人天"/>
          <p:cNvSpPr>
            <a:spLocks noGrp="1"/>
          </p:cNvSpPr>
          <p:nvPr/>
        </p:nvSpPr>
        <p:spPr>
          <a:xfrm>
            <a:off x="552450" y="1457325"/>
            <a:ext cx="110871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1400" b="0">
                <a:solidFill>
                  <a:srgbClr val="8B7A6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00" b="0">
                <a:solidFill>
                  <a:srgbClr val="8B7A6E"/>
                </a:solidFill>
                <a:latin typeface="Microsoft YaHei"/>
                <a:ea typeface="Microsoft YaHei"/>
                <a:cs typeface="Microsoft YaHei"/>
              </a:rPr>
              <a:t>总投入包含首版及后续优化、验证和交付，单位：人天</a:t>
            </a:r>
            <a:endParaRPr sz="1400" b="0"/>
          </a:p>
        </p:txBody>
      </p:sp>
      <p:sp>
        <p:nvSpPr>
          <p:cNvPr id="1002" name="投入对比背景"/>
          <p:cNvSpPr>
            <a:spLocks noGrp="1"/>
          </p:cNvSpPr>
          <p:nvPr/>
        </p:nvSpPr>
        <p:spPr>
          <a:xfrm>
            <a:off x="552450" y="1885950"/>
            <a:ext cx="5334000" cy="3962400"/>
          </a:xfrm>
          <a:prstGeom prst="roundRect">
            <a:avLst>
              <a:gd name="adj" fmla="val 1774"/>
            </a:avLst>
          </a:prstGeom>
          <a:solidFill>
            <a:srgbClr val="FFF4EB"/>
          </a:solidFill>
          <a:ln w="0">
            <a:noFill/>
          </a:ln>
        </p:spPr>
        <p:txBody>
          <a:bodyPr/>
          <a:p>
            <a:pPr/>
            <a:endParaRPr/>
          </a:p>
        </p:txBody>
      </p:sp>
      <p:sp>
        <p:nvSpPr>
          <p:cNvPr id="1003" name="投入对比背景"/>
          <p:cNvSpPr>
            <a:spLocks noGrp="1"/>
          </p:cNvSpPr>
          <p:nvPr/>
        </p:nvSpPr>
        <p:spPr>
          <a:xfrm>
            <a:off x="6115050" y="1885950"/>
            <a:ext cx="5524500" cy="3962400"/>
          </a:xfrm>
          <a:prstGeom prst="roundRect">
            <a:avLst>
              <a:gd name="adj" fmla="val 1774"/>
            </a:avLst>
          </a:prstGeom>
          <a:solidFill>
            <a:srgbClr val="FFF4EB"/>
          </a:solidFill>
          <a:ln w="0">
            <a:noFill/>
          </a:ln>
        </p:spPr>
        <p:txBody>
          <a:bodyPr/>
          <a:p>
            <a:pPr/>
            <a:endParaRPr/>
          </a:p>
        </p:txBody>
      </p:sp>
      <p:sp>
        <p:nvSpPr>
          <p:cNvPr id="1004" name="AI 视频"/>
          <p:cNvSpPr>
            <a:spLocks noGrp="1"/>
          </p:cNvSpPr>
          <p:nvPr/>
        </p:nvSpPr>
        <p:spPr>
          <a:xfrm>
            <a:off x="800100" y="2009775"/>
            <a:ext cx="485775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2200" b="1">
                <a:solidFill>
                  <a:srgbClr val="9A341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00" b="1">
                <a:solidFill>
                  <a:srgbClr val="9A3412"/>
                </a:solidFill>
                <a:latin typeface="Microsoft YaHei"/>
                <a:ea typeface="Microsoft YaHei"/>
                <a:cs typeface="Microsoft YaHei"/>
              </a:rPr>
              <a:t>AI 视频</a:t>
            </a:r>
            <a:endParaRPr sz="2200" b="1"/>
          </a:p>
        </p:txBody>
      </p:sp>
      <p:sp>
        <p:nvSpPr>
          <p:cNvPr id="1005" name="75–120"/>
          <p:cNvSpPr>
            <a:spLocks noGrp="1"/>
          </p:cNvSpPr>
          <p:nvPr/>
        </p:nvSpPr>
        <p:spPr>
          <a:xfrm>
            <a:off x="800100" y="2390775"/>
            <a:ext cx="4857750" cy="6953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4600" b="1">
                <a:solidFill>
                  <a:srgbClr val="9A341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600" b="1">
                <a:solidFill>
                  <a:srgbClr val="9A3412"/>
                </a:solidFill>
                <a:latin typeface="Microsoft YaHei"/>
                <a:ea typeface="Microsoft YaHei"/>
                <a:cs typeface="Microsoft YaHei"/>
              </a:rPr>
              <a:t>75–120</a:t>
            </a:r>
            <a:endParaRPr sz="4600" b="1"/>
          </a:p>
        </p:txBody>
      </p:sp>
      <p:sp>
        <p:nvSpPr>
          <p:cNvPr id="1006" name="首次完整落地 / 人天"/>
          <p:cNvSpPr>
            <a:spLocks noGrp="1"/>
          </p:cNvSpPr>
          <p:nvPr/>
        </p:nvSpPr>
        <p:spPr>
          <a:xfrm>
            <a:off x="800100" y="3133725"/>
            <a:ext cx="4857750" cy="2571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1400" b="0">
                <a:solidFill>
                  <a:srgbClr val="8B7A6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00" b="0">
                <a:solidFill>
                  <a:srgbClr val="8B7A6E"/>
                </a:solidFill>
                <a:latin typeface="Microsoft YaHei"/>
                <a:ea typeface="Microsoft YaHei"/>
                <a:cs typeface="Microsoft YaHei"/>
              </a:rPr>
              <a:t>首次完整落地 / 人天</a:t>
            </a:r>
            <a:endParaRPr sz="1400" b="0"/>
          </a:p>
        </p:txBody>
      </p:sp>
      <p:sp>
        <p:nvSpPr>
          <p:cNvPr id="1007" name="平台建设 70–110"/>
          <p:cNvSpPr>
            <a:spLocks noGrp="1"/>
          </p:cNvSpPr>
          <p:nvPr/>
        </p:nvSpPr>
        <p:spPr>
          <a:xfrm>
            <a:off x="800100" y="3514725"/>
            <a:ext cx="485775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1500" b="0">
                <a:solidFill>
                  <a:srgbClr val="2B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2B2825"/>
                </a:solidFill>
                <a:latin typeface="Microsoft YaHei"/>
                <a:ea typeface="Microsoft YaHei"/>
                <a:cs typeface="Microsoft YaHei"/>
              </a:rPr>
              <a:t>平台建设 70–110</a:t>
            </a:r>
            <a:endParaRPr sz="1500" b="0">
              <a:solidFill>
                <a:srgbClr val="2B2825"/>
              </a:solidFill>
            </a:endParaRPr>
          </a:p>
        </p:txBody>
      </p:sp>
      <p:sp>
        <p:nvSpPr>
          <p:cNvPr id="1008" name="＋ 主题内容与交付 5–10"/>
          <p:cNvSpPr>
            <a:spLocks noGrp="1"/>
          </p:cNvSpPr>
          <p:nvPr/>
        </p:nvSpPr>
        <p:spPr>
          <a:xfrm>
            <a:off x="800100" y="3819525"/>
            <a:ext cx="485775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1500" b="0">
                <a:solidFill>
                  <a:srgbClr val="2B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2B2825"/>
                </a:solidFill>
                <a:latin typeface="Microsoft YaHei"/>
                <a:ea typeface="Microsoft YaHei"/>
                <a:cs typeface="Microsoft YaHei"/>
              </a:rPr>
              <a:t>＋ 主题内容与交付 5–10</a:t>
            </a:r>
            <a:endParaRPr sz="1500" b="0">
              <a:solidFill>
                <a:srgbClr val="2B2825"/>
              </a:solidFill>
            </a:endParaRPr>
          </a:p>
        </p:txBody>
      </p:sp>
      <p:sp>
        <p:nvSpPr>
          <p:cNvPr id="1009" name="后续更换主题"/>
          <p:cNvSpPr>
            <a:spLocks noGrp="1"/>
          </p:cNvSpPr>
          <p:nvPr/>
        </p:nvSpPr>
        <p:spPr>
          <a:xfrm>
            <a:off x="800100" y="4381500"/>
            <a:ext cx="485775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1300" b="0">
                <a:solidFill>
                  <a:srgbClr val="8B7A6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00" b="0">
                <a:solidFill>
                  <a:srgbClr val="8B7A6E"/>
                </a:solidFill>
                <a:latin typeface="Microsoft YaHei"/>
                <a:ea typeface="Microsoft YaHei"/>
                <a:cs typeface="Microsoft YaHei"/>
              </a:rPr>
              <a:t>后续更换主题</a:t>
            </a:r>
            <a:endParaRPr sz="1300" b="0"/>
          </a:p>
        </p:txBody>
      </p:sp>
      <p:sp>
        <p:nvSpPr>
          <p:cNvPr id="1010" name="5–10 人天"/>
          <p:cNvSpPr>
            <a:spLocks noGrp="1"/>
          </p:cNvSpPr>
          <p:nvPr/>
        </p:nvSpPr>
        <p:spPr>
          <a:xfrm>
            <a:off x="800100" y="4629150"/>
            <a:ext cx="4857750" cy="3714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2300" b="1">
                <a:solidFill>
                  <a:srgbClr val="2B232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00" b="1">
                <a:solidFill>
                  <a:srgbClr val="2B2320"/>
                </a:solidFill>
                <a:latin typeface="Microsoft YaHei"/>
                <a:ea typeface="Microsoft YaHei"/>
                <a:cs typeface="Microsoft YaHei"/>
              </a:rPr>
              <a:t>5–10 人天</a:t>
            </a:r>
            <a:endParaRPr sz="2300" b="1"/>
          </a:p>
        </p:txBody>
      </p:sp>
      <p:sp>
        <p:nvSpPr>
          <p:cNvPr id="1011" name="同规模 3×3，复用生成管理与播放平台&#10;状态图、视频及审片重新制作"/>
          <p:cNvSpPr>
            <a:spLocks noGrp="1"/>
          </p:cNvSpPr>
          <p:nvPr/>
        </p:nvSpPr>
        <p:spPr>
          <a:xfrm>
            <a:off x="800100" y="5105400"/>
            <a:ext cx="485775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1300" b="0">
                <a:solidFill>
                  <a:srgbClr val="8B7A6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00" b="0">
                <a:solidFill>
                  <a:srgbClr val="8B7A6E"/>
                </a:solidFill>
                <a:latin typeface="Microsoft YaHei"/>
                <a:ea typeface="Microsoft YaHei"/>
                <a:cs typeface="Microsoft YaHei"/>
              </a:rPr>
              <a:t>同规模 3×3，复用生成管理与播放平台</a:t>
            </a:r>
            <a:endParaRPr sz="1300" b="0"/>
          </a:p>
          <a:p>
            <a:pPr>
              <a:buNone/>
              <a:defRPr sz="1300" b="0">
                <a:solidFill>
                  <a:srgbClr val="8B7A6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00" b="0">
                <a:solidFill>
                  <a:srgbClr val="8B7A6E"/>
                </a:solidFill>
                <a:latin typeface="Microsoft YaHei"/>
                <a:ea typeface="Microsoft YaHei"/>
                <a:cs typeface="Microsoft YaHei"/>
              </a:rPr>
              <a:t>状态图、视频及审片重新制作</a:t>
            </a:r>
            <a:endParaRPr sz="1300" b="0"/>
          </a:p>
        </p:txBody>
      </p:sp>
      <p:sp>
        <p:nvSpPr>
          <p:cNvPr id="1012" name="UE 实时"/>
          <p:cNvSpPr>
            <a:spLocks noGrp="1"/>
          </p:cNvSpPr>
          <p:nvPr/>
        </p:nvSpPr>
        <p:spPr>
          <a:xfrm>
            <a:off x="6362700" y="2009775"/>
            <a:ext cx="485775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2200" b="1">
                <a:solidFill>
                  <a:srgbClr val="9A341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00" b="1">
                <a:solidFill>
                  <a:srgbClr val="9A3412"/>
                </a:solidFill>
                <a:latin typeface="Microsoft YaHei"/>
                <a:ea typeface="Microsoft YaHei"/>
                <a:cs typeface="Microsoft YaHei"/>
              </a:rPr>
              <a:t>UE 实时</a:t>
            </a:r>
            <a:endParaRPr sz="2200" b="1"/>
          </a:p>
        </p:txBody>
      </p:sp>
      <p:sp>
        <p:nvSpPr>
          <p:cNvPr id="1013" name="70–180"/>
          <p:cNvSpPr>
            <a:spLocks noGrp="1"/>
          </p:cNvSpPr>
          <p:nvPr/>
        </p:nvSpPr>
        <p:spPr>
          <a:xfrm>
            <a:off x="6362700" y="2390775"/>
            <a:ext cx="4857750" cy="6953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4600" b="1">
                <a:solidFill>
                  <a:srgbClr val="9A341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600" b="1">
                <a:solidFill>
                  <a:srgbClr val="9A3412"/>
                </a:solidFill>
                <a:latin typeface="Microsoft YaHei"/>
                <a:ea typeface="Microsoft YaHei"/>
                <a:cs typeface="Microsoft YaHei"/>
              </a:rPr>
              <a:t>70–180</a:t>
            </a:r>
            <a:endParaRPr sz="4600" b="1"/>
          </a:p>
        </p:txBody>
      </p:sp>
      <p:sp>
        <p:nvSpPr>
          <p:cNvPr id="1014" name="首次完整落地 / 人天"/>
          <p:cNvSpPr>
            <a:spLocks noGrp="1"/>
          </p:cNvSpPr>
          <p:nvPr/>
        </p:nvSpPr>
        <p:spPr>
          <a:xfrm>
            <a:off x="6362700" y="3133725"/>
            <a:ext cx="4857750" cy="2571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1400" b="0">
                <a:solidFill>
                  <a:srgbClr val="8B7A6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00" b="0">
                <a:solidFill>
                  <a:srgbClr val="8B7A6E"/>
                </a:solidFill>
                <a:latin typeface="Microsoft YaHei"/>
                <a:ea typeface="Microsoft YaHei"/>
                <a:cs typeface="Microsoft YaHei"/>
              </a:rPr>
              <a:t>首次完整落地 / 人天</a:t>
            </a:r>
            <a:endParaRPr sz="1400" b="0"/>
          </a:p>
        </p:txBody>
      </p:sp>
      <p:sp>
        <p:nvSpPr>
          <p:cNvPr id="1015" name="01–03 目标／映射／原型 20–40"/>
          <p:cNvSpPr>
            <a:spLocks noGrp="1"/>
          </p:cNvSpPr>
          <p:nvPr/>
        </p:nvSpPr>
        <p:spPr>
          <a:xfrm>
            <a:off x="6362700" y="3514725"/>
            <a:ext cx="485775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1500" b="0">
                <a:solidFill>
                  <a:srgbClr val="2B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2B2825"/>
                </a:solidFill>
                <a:latin typeface="Microsoft YaHei"/>
                <a:ea typeface="Microsoft YaHei"/>
                <a:cs typeface="Microsoft YaHei"/>
              </a:rPr>
              <a:t>01–03 目标／映射／原型 20–40</a:t>
            </a:r>
            <a:endParaRPr sz="1500" b="0">
              <a:solidFill>
                <a:srgbClr val="2B2825"/>
              </a:solidFill>
            </a:endParaRPr>
          </a:p>
        </p:txBody>
      </p:sp>
      <p:sp>
        <p:nvSpPr>
          <p:cNvPr id="1016" name="＋ 04–06 美术／系统／交付 50–140"/>
          <p:cNvSpPr>
            <a:spLocks noGrp="1"/>
          </p:cNvSpPr>
          <p:nvPr/>
        </p:nvSpPr>
        <p:spPr>
          <a:xfrm>
            <a:off x="6362700" y="3819525"/>
            <a:ext cx="485775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1500" b="0">
                <a:solidFill>
                  <a:srgbClr val="2B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2B2825"/>
                </a:solidFill>
                <a:latin typeface="Microsoft YaHei"/>
                <a:ea typeface="Microsoft YaHei"/>
                <a:cs typeface="Microsoft YaHei"/>
              </a:rPr>
              <a:t>＋ 04–06 美术／系统／交付 50–140</a:t>
            </a:r>
            <a:endParaRPr sz="1500" b="0">
              <a:solidFill>
                <a:srgbClr val="2B2825"/>
              </a:solidFill>
            </a:endParaRPr>
          </a:p>
        </p:txBody>
      </p:sp>
      <p:sp>
        <p:nvSpPr>
          <p:cNvPr id="1017" name="后续更换主题"/>
          <p:cNvSpPr>
            <a:spLocks noGrp="1"/>
          </p:cNvSpPr>
          <p:nvPr/>
        </p:nvSpPr>
        <p:spPr>
          <a:xfrm>
            <a:off x="6362700" y="4381500"/>
            <a:ext cx="485775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1300" b="0">
                <a:solidFill>
                  <a:srgbClr val="8B7A6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00" b="0">
                <a:solidFill>
                  <a:srgbClr val="8B7A6E"/>
                </a:solidFill>
                <a:latin typeface="Microsoft YaHei"/>
                <a:ea typeface="Microsoft YaHei"/>
                <a:cs typeface="Microsoft YaHei"/>
              </a:rPr>
              <a:t>后续更换主题 · 粗略估算</a:t>
            </a:r>
            <a:endParaRPr sz="1300" b="0"/>
          </a:p>
        </p:txBody>
      </p:sp>
      <p:sp>
        <p:nvSpPr>
          <p:cNvPr id="1018" name="按新项目重估"/>
          <p:cNvSpPr>
            <a:spLocks noGrp="1"/>
          </p:cNvSpPr>
          <p:nvPr/>
        </p:nvSpPr>
        <p:spPr>
          <a:xfrm>
            <a:off x="6362700" y="4629150"/>
            <a:ext cx="4857750" cy="3714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2300" b="1">
                <a:solidFill>
                  <a:srgbClr val="2B232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00" b="1">
                <a:solidFill>
                  <a:srgbClr val="2B2320"/>
                </a:solidFill>
                <a:latin typeface="Microsoft YaHei"/>
                <a:ea typeface="Microsoft YaHei"/>
                <a:cs typeface="Microsoft YaHei"/>
              </a:rPr>
              <a:t>约 60–180 人天</a:t>
            </a:r>
            <a:endParaRPr sz="2300" b="1"/>
          </a:p>
        </p:txBody>
      </p:sp>
      <p:sp>
        <p:nvSpPr>
          <p:cNvPr id="1019" name="同终端／接口：沿用工程、接入及打包流程&#10;视觉、响应与验收重做，复杂主题可更高"/>
          <p:cNvSpPr>
            <a:spLocks noGrp="1"/>
          </p:cNvSpPr>
          <p:nvPr/>
        </p:nvSpPr>
        <p:spPr>
          <a:xfrm>
            <a:off x="6362700" y="5105400"/>
            <a:ext cx="485775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1250" b="0">
                <a:solidFill>
                  <a:srgbClr val="8B7A6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50" b="0">
                <a:solidFill>
                  <a:srgbClr val="8B7A6E"/>
                </a:solidFill>
                <a:latin typeface="Microsoft YaHei"/>
                <a:ea typeface="Microsoft YaHei"/>
                <a:cs typeface="Microsoft YaHei"/>
              </a:rPr>
              <a:t>同终端／接口可沿用工程、接入与打包流程</a:t>
            </a:r>
            <a:endParaRPr sz="1250" b="0"/>
          </a:p>
          <a:p>
            <a:pPr>
              <a:buNone/>
              <a:defRPr sz="1250" b="0">
                <a:solidFill>
                  <a:srgbClr val="8B7A6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50" b="0">
                <a:solidFill>
                  <a:srgbClr val="8B7A6E"/>
                </a:solidFill>
                <a:latin typeface="Microsoft YaHei"/>
                <a:ea typeface="Microsoft YaHei"/>
                <a:cs typeface="Microsoft YaHei"/>
              </a:rPr>
              <a:t>投入随主题难度、试错轮次与终端要求浮动</a:t>
            </a:r>
            <a:endParaRPr sz="1250" b="0"/>
          </a:p>
          <a:p>
            <a:pPr>
              <a:buNone/>
              <a:defRPr sz="1250" b="0">
                <a:solidFill>
                  <a:srgbClr val="8B7A6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50" b="0">
                <a:solidFill>
                  <a:srgbClr val="8B7A6E"/>
                </a:solidFill>
                <a:latin typeface="Microsoft YaHei"/>
                <a:ea typeface="Microsoft YaHei"/>
                <a:cs typeface="Microsoft YaHei"/>
              </a:rPr>
              <a:t>仅供讨论，复杂主题可能超出区间</a:t>
            </a:r>
            <a:endParaRPr sz="1250" b="0"/>
          </a:p>
        </p:txBody>
      </p:sp>
      <p:sp>
        <p:nvSpPr>
          <p:cNvPr id="1020" name="讨论区间，按单主题、单终端估算。AI 为 9 状态、33 段视频。运维、API、算力与硬件另计。"/>
          <p:cNvSpPr>
            <a:spLocks noGrp="1"/>
          </p:cNvSpPr>
          <p:nvPr/>
        </p:nvSpPr>
        <p:spPr>
          <a:xfrm>
            <a:off x="552450" y="6105525"/>
            <a:ext cx="1108710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1100" b="0">
                <a:solidFill>
                  <a:srgbClr val="8B7A6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00" b="0">
                <a:solidFill>
                  <a:srgbClr val="8B7A6E"/>
                </a:solidFill>
                <a:latin typeface="Microsoft YaHei"/>
                <a:ea typeface="Microsoft YaHei"/>
                <a:cs typeface="Microsoft YaHei"/>
              </a:rPr>
              <a:t>讨论区间，按单主题、单终端估算。AI 为 9 状态、33 段视频。运维、API、算力与硬件另计。</a:t>
            </a:r>
            <a:endParaRPr sz="1100" b="0"/>
          </a:p>
        </p:txBody>
      </p:sp>
    </p:spTree>
  </p:cSld>
</p:sld>
</file>

<file path=ppt/slides/slide14.xml><?xml version="1.0" encoding="utf-8"?>
<p:sld xmlns:a="http://schemas.openxmlformats.org/drawingml/2006/main" xmlns:p="http://schemas.openxmlformats.org/presentationml/2006/main">
  <p:cSld>
    <p:bg>
      <p:bgPr>
        <a:solidFill>
          <a:srgbClr val="2A1610"/>
        </a:solidFill>
      </p:bgPr>
    </p:bg>
    <p:spTree>
      <p:nvGrpSpPr>
        <p:cNvPr id="1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0"/>
          <p:cNvSpPr/>
          <p:nvPr/>
        </p:nvSpPr>
        <p:spPr>
          <a:xfrm>
            <a:off x="10241280" y="5029200"/>
            <a:ext cx="2011320" cy="2011320"/>
          </a:xfrm>
          <a:prstGeom prst="ellipse">
            <a:avLst/>
          </a:prstGeom>
          <a:noFill/>
          <a:ln w="15240">
            <a:solidFill>
              <a:srgbClr val="EA580C">
                <a:alpha val="4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8" name="Shape 1"/>
          <p:cNvSpPr/>
          <p:nvPr/>
        </p:nvSpPr>
        <p:spPr>
          <a:xfrm>
            <a:off x="9601200" y="4389120"/>
            <a:ext cx="3291480" cy="3291480"/>
          </a:xfrm>
          <a:prstGeom prst="ellipse">
            <a:avLst/>
          </a:prstGeom>
          <a:noFill/>
          <a:ln w="15240">
            <a:solidFill>
              <a:srgbClr val="EA580C">
                <a:alpha val="33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" name="Shape 3"/>
          <p:cNvSpPr/>
          <p:nvPr/>
        </p:nvSpPr>
        <p:spPr>
          <a:xfrm>
            <a:off x="11146680" y="5934600"/>
            <a:ext cx="200880" cy="200880"/>
          </a:xfrm>
          <a:prstGeom prst="ellipse">
            <a:avLst/>
          </a:prstGeom>
          <a:solidFill>
            <a:srgbClr val="EA580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0" name="Shape 4"/>
          <p:cNvSpPr/>
          <p:nvPr/>
        </p:nvSpPr>
        <p:spPr>
          <a:xfrm>
            <a:off x="10241280" y="5212080"/>
            <a:ext cx="118440" cy="118440"/>
          </a:xfrm>
          <a:prstGeom prst="ellipse">
            <a:avLst/>
          </a:prstGeom>
          <a:solidFill>
            <a:srgbClr val="0F766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8880" rIns="90000" bIns="3888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1" name="Shape 5"/>
          <p:cNvSpPr/>
          <p:nvPr/>
        </p:nvSpPr>
        <p:spPr>
          <a:xfrm>
            <a:off x="11795760" y="4892040"/>
            <a:ext cx="100080" cy="100080"/>
          </a:xfrm>
          <a:prstGeom prst="ellipse">
            <a:avLst/>
          </a:prstGeom>
          <a:solidFill>
            <a:srgbClr val="B4530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26280" rIns="90000" bIns="2628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2" name="Shape 6"/>
          <p:cNvSpPr/>
          <p:nvPr/>
        </p:nvSpPr>
        <p:spPr>
          <a:xfrm>
            <a:off x="548640" y="713160"/>
            <a:ext cx="118440" cy="118440"/>
          </a:xfrm>
          <a:prstGeom prst="ellipse">
            <a:avLst/>
          </a:prstGeom>
          <a:solidFill>
            <a:srgbClr val="EA580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8880" rIns="90000" bIns="3888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3" name="Text 7"/>
          <p:cNvSpPr/>
          <p:nvPr/>
        </p:nvSpPr>
        <p:spPr>
          <a:xfrm>
            <a:off x="786240" y="631080"/>
            <a:ext cx="54860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1" u="none" strike="noStrike" spc="150">
                <a:solidFill>
                  <a:srgbClr val="E8A06B"/>
                </a:solidFill>
                <a:effectLst/>
                <a:uFillTx/>
                <a:latin typeface="Microsoft YaHei"/>
                <a:ea typeface="Microsoft YaHei"/>
              </a:rPr>
              <a:t>11 · 阶段结论</a:t>
            </a:r>
            <a:endParaRPr/>
          </a:p>
        </p:txBody>
      </p:sp>
      <p:sp>
        <p:nvSpPr>
          <p:cNvPr id="124" name="Text 8"/>
          <p:cNvSpPr/>
          <p:nvPr/>
        </p:nvSpPr>
        <p:spPr>
          <a:xfrm>
            <a:off x="548640" y="1051560"/>
            <a:ext cx="11091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2700" b="1" u="none" strike="noStrik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双场景与远端设备联动已实装</a:t>
            </a:r>
            <a:endParaRPr/>
          </a:p>
        </p:txBody>
      </p:sp>
      <p:sp>
        <p:nvSpPr>
          <p:cNvPr id="125" name="Shape 9"/>
          <p:cNvSpPr/>
          <p:nvPr/>
        </p:nvSpPr>
        <p:spPr>
          <a:xfrm>
            <a:off x="548640" y="2057400"/>
            <a:ext cx="3529080" cy="1965600"/>
          </a:xfrm>
          <a:prstGeom prst="roundRect">
            <a:avLst>
              <a:gd name="adj" fmla="val 3256"/>
            </a:avLst>
          </a:prstGeom>
          <a:solidFill>
            <a:srgbClr val="3B221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6" name="Text 10"/>
          <p:cNvSpPr/>
          <p:nvPr/>
        </p:nvSpPr>
        <p:spPr>
          <a:xfrm>
            <a:off x="841320" y="2331720"/>
            <a:ext cx="1096920" cy="420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EA580C"/>
                </a:solidFill>
                <a:effectLst/>
                <a:uFillTx/>
                <a:latin typeface="Microsoft YaHei"/>
                <a:ea typeface="Microsoft YaHei"/>
              </a:rPr>
              <a:t>01</a:t>
            </a:r>
            <a:endParaRPr lang="en-US" sz="2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7" name="Text 11"/>
          <p:cNvSpPr/>
          <p:nvPr/>
        </p:nvSpPr>
        <p:spPr>
          <a:xfrm>
            <a:off x="841320" y="2807280"/>
            <a:ext cx="2944080" cy="32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650" b="1" u="none" strike="noStrik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双场景实时表达</a:t>
            </a:r>
            <a:endParaRPr/>
          </a:p>
        </p:txBody>
      </p:sp>
      <p:sp>
        <p:nvSpPr>
          <p:cNvPr id="128" name="Text 12"/>
          <p:cNvSpPr/>
          <p:nvPr/>
        </p:nvSpPr>
        <p:spPr>
          <a:xfrm>
            <a:off x="841320" y="3191400"/>
            <a:ext cx="294408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28000"/>
              </a:lnSpc>
              <a:tabLst>
                <a:tab pos="0" algn="l"/>
              </a:tabLst>
            </a:pPr>
            <a:r>
              <a:rPr lang="zh-CN" sz="1200" b="0" u="none" strike="noStrike">
                <a:solidFill>
                  <a:srgbClr val="F3E1D3"/>
                </a:solidFill>
                <a:effectLst/>
                <a:uFillTx/>
                <a:latin typeface="Microsoft YaHei"/>
                <a:ea typeface="Microsoft YaHei"/>
              </a:rPr>
              <a:t>花园与水分子场景已形成，三轴参数与调参工作台支持连续视觉响应</a:t>
            </a:r>
            <a:endParaRPr/>
          </a:p>
        </p:txBody>
      </p:sp>
      <p:sp>
        <p:nvSpPr>
          <p:cNvPr id="129" name="Shape 13"/>
          <p:cNvSpPr/>
          <p:nvPr/>
        </p:nvSpPr>
        <p:spPr>
          <a:xfrm>
            <a:off x="4329720" y="2057400"/>
            <a:ext cx="3529080" cy="1965600"/>
          </a:xfrm>
          <a:prstGeom prst="roundRect">
            <a:avLst>
              <a:gd name="adj" fmla="val 3256"/>
            </a:avLst>
          </a:prstGeom>
          <a:solidFill>
            <a:srgbClr val="3B221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0" name="Text 14"/>
          <p:cNvSpPr/>
          <p:nvPr/>
        </p:nvSpPr>
        <p:spPr>
          <a:xfrm>
            <a:off x="4622400" y="2331720"/>
            <a:ext cx="1096920" cy="420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EA580C"/>
                </a:solidFill>
                <a:effectLst/>
                <a:uFillTx/>
                <a:latin typeface="Microsoft YaHei"/>
                <a:ea typeface="Microsoft YaHei"/>
              </a:rPr>
              <a:t>02</a:t>
            </a:r>
            <a:endParaRPr lang="en-US" sz="2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1" name="Text 15"/>
          <p:cNvSpPr/>
          <p:nvPr/>
        </p:nvSpPr>
        <p:spPr>
          <a:xfrm>
            <a:off x="4622400" y="2807280"/>
            <a:ext cx="2944080" cy="32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650" b="1" u="none" strike="noStrik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远端设备联动</a:t>
            </a:r>
            <a:endParaRPr/>
          </a:p>
        </p:txBody>
      </p:sp>
      <p:sp>
        <p:nvSpPr>
          <p:cNvPr id="132" name="Text 16"/>
          <p:cNvSpPr/>
          <p:nvPr/>
        </p:nvSpPr>
        <p:spPr>
          <a:xfrm>
            <a:off x="4622400" y="3191400"/>
            <a:ext cx="294408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28000"/>
              </a:lnSpc>
              <a:tabLst>
                <a:tab pos="0" algn="l"/>
              </a:tabLst>
            </a:pPr>
            <a:r>
              <a:rPr lang="zh-CN" sz="1200" b="0" u="none" strike="noStrike">
                <a:solidFill>
                  <a:srgbClr val="F3E1D3"/>
                </a:solidFill>
                <a:effectLst/>
                <a:uFillTx/>
                <a:latin typeface="Microsoft YaHei"/>
                <a:ea typeface="Microsoft YaHei"/>
              </a:rPr>
              <a:t>远端设备联动功能已实装，纳入本阶段已完成成果</a:t>
            </a:r>
            <a:endParaRPr/>
          </a:p>
        </p:txBody>
      </p:sp>
      <p:sp>
        <p:nvSpPr>
          <p:cNvPr id="133" name="Shape 17"/>
          <p:cNvSpPr/>
          <p:nvPr/>
        </p:nvSpPr>
        <p:spPr>
          <a:xfrm>
            <a:off x="8110800" y="2057400"/>
            <a:ext cx="3529080" cy="1965600"/>
          </a:xfrm>
          <a:prstGeom prst="roundRect">
            <a:avLst>
              <a:gd name="adj" fmla="val 3256"/>
            </a:avLst>
          </a:prstGeom>
          <a:solidFill>
            <a:srgbClr val="3B221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4" name="Text 18"/>
          <p:cNvSpPr/>
          <p:nvPr/>
        </p:nvSpPr>
        <p:spPr>
          <a:xfrm>
            <a:off x="8403480" y="2331720"/>
            <a:ext cx="1096920" cy="420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EA580C"/>
                </a:solidFill>
                <a:effectLst/>
                <a:uFillTx/>
                <a:latin typeface="Microsoft YaHei"/>
                <a:ea typeface="Microsoft YaHei"/>
              </a:rPr>
              <a:t>03</a:t>
            </a:r>
            <a:endParaRPr lang="en-US" sz="2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5" name="Text 19"/>
          <p:cNvSpPr/>
          <p:nvPr/>
        </p:nvSpPr>
        <p:spPr>
          <a:xfrm>
            <a:off x="8403480" y="2807280"/>
            <a:ext cx="2944080" cy="32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650" b="1" u="none" strike="noStrik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Android 端已打包</a:t>
            </a:r>
            <a:endParaRPr/>
          </a:p>
        </p:txBody>
      </p:sp>
      <p:sp>
        <p:nvSpPr>
          <p:cNvPr id="136" name="Text 20"/>
          <p:cNvSpPr/>
          <p:nvPr/>
        </p:nvSpPr>
        <p:spPr>
          <a:xfrm>
            <a:off x="8403480" y="3191400"/>
            <a:ext cx="294408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28000"/>
              </a:lnSpc>
              <a:tabLst>
                <a:tab pos="0" algn="l"/>
              </a:tabLst>
            </a:pPr>
            <a:r>
              <a:rPr lang="zh-CN" sz="1200" b="0" u="none" strike="noStrike">
                <a:solidFill>
                  <a:srgbClr val="F3E1D3"/>
                </a:solidFill>
                <a:effectLst/>
                <a:uFillTx/>
                <a:latin typeface="Microsoft YaHei"/>
                <a:ea typeface="Microsoft YaHei"/>
              </a:rPr>
              <a:t>已生成 Android 安装包，尚未开展性能优化与长时运行验证</a:t>
            </a:r>
            <a:endParaRPr/>
          </a:p>
        </p:txBody>
      </p:sp>
      <p:sp>
        <p:nvSpPr>
          <p:cNvPr id="137" name="Shape 21"/>
          <p:cNvSpPr/>
          <p:nvPr/>
        </p:nvSpPr>
        <p:spPr>
          <a:xfrm>
            <a:off x="548640" y="4709160"/>
            <a:ext cx="4114800" cy="360"/>
          </a:xfrm>
          <a:prstGeom prst="line">
            <a:avLst/>
          </a:prstGeom>
          <a:ln w="12700">
            <a:solidFill>
              <a:srgbClr val="5A3A2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8" name="Text 22"/>
          <p:cNvSpPr/>
          <p:nvPr/>
        </p:nvSpPr>
        <p:spPr>
          <a:xfrm>
            <a:off x="548640" y="5029200"/>
            <a:ext cx="960084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zh-CN" sz="3000" b="1" u="none" strike="noStrike">
              <a:solidFill>
                <a:srgbClr val="FFFFFF">
                  <a:alpha val="100000"/>
                </a:srgbClr>
              </a:solidFill>
              <a:effectLst/>
              <a:latin typeface="Microsoft YaHei"/>
              <a:ea typeface="Microsoft YaHei"/>
            </a:endParaRPr>
          </a:p>
        </p:txBody>
      </p:sp>
      <p:sp>
        <p:nvSpPr>
          <p:cNvPr id="139" name="Text 23"/>
          <p:cNvSpPr/>
          <p:nvPr/>
        </p:nvSpPr>
        <p:spPr>
          <a:xfrm>
            <a:off x="548640" y="5989320"/>
            <a:ext cx="73148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300" b="0" u="none" strike="noStrike">
                <a:solidFill>
                  <a:srgbClr val="B99A85">
                    <a:alpha val="100000"/>
                  </a:srgbClr>
                </a:solidFill>
                <a:effectLst/>
                <a:latin typeface="Microsoft YaHei"/>
                <a:ea typeface="Microsoft YaHei"/>
              </a:rPr>
              <a:t>  </a:t>
            </a:r>
            <a:r>
              <a:rPr lang="en-US" sz="1300" b="0" u="none" strike="noStrike">
                <a:solidFill>
                  <a:srgbClr val="B99A85">
                    <a:alpha val="100000"/>
                  </a:srgbClr>
                </a:solidFill>
                <a:effectLst/>
                <a:latin typeface="Microsoft YaHei"/>
                <a:ea typeface="Microsoft YaHei"/>
              </a:rPr>
              <a:t>ClimaViz </a:t>
            </a:r>
            <a:r>
              <a:rPr lang="zh-CN" sz="1300" b="0" u="none" strike="noStrike">
                <a:solidFill>
                  <a:srgbClr val="B99A85">
                    <a:alpha val="100000"/>
                  </a:srgbClr>
                </a:solidFill>
                <a:effectLst/>
                <a:latin typeface="Microsoft YaHei"/>
                <a:ea typeface="Microsoft YaHei"/>
              </a:rPr>
              <a:t>项目组 </a:t>
            </a:r>
            <a:r>
              <a:rPr lang="en-US" sz="1300" b="0" u="none" strike="noStrike">
                <a:solidFill>
                  <a:srgbClr val="B99A85">
                    <a:alpha val="100000"/>
                  </a:srgbClr>
                </a:solidFill>
                <a:effectLst/>
                <a:latin typeface="Microsoft YaHei"/>
                <a:ea typeface="Microsoft YaHei"/>
              </a:rPr>
              <a:t>· 2026 · 09</a:t>
            </a:r>
            <a:endParaRPr lang="en-US" sz="1300" b="0" u="none" strike="noStrike">
              <a:solidFill>
                <a:srgbClr val="FFFFFF">
                  <a:alpha val="100000"/>
                </a:srgbClr>
              </a:solidFill>
              <a:effectLst/>
              <a:latin typeface="Arial"/>
              <a:ea typeface="等线"/>
            </a:endParaRPr>
          </a:p>
        </p:txBody>
      </p:sp>
      <p:sp>
        <p:nvSpPr>
          <p:cNvPr id="140" name=""/>
          <p:cNvSpPr txBox="1"/>
          <p:nvPr/>
        </p:nvSpPr>
        <p:spPr>
          <a:xfrm rot="0" flipH="0" flipV="0">
            <a:off x="548640" y="4992120"/>
            <a:ext cx="6096000" cy="520700"/>
          </a:xfrm>
          <a:prstGeom prst="rect"/>
        </p:spPr>
        <p:txBody>
          <a:bodyPr>
            <a:spAutoFit/>
          </a:bodyPr>
          <a:p>
            <a:pPr lvl="0"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2800" b="0" u="none" strike="noStrike">
                <a:solidFill>
                  <a:schemeClr val="bg1">
                    <a:alpha val="100000"/>
                  </a:schemeClr>
                </a:solidFill>
                <a:effectLst/>
                <a:latin typeface="Microsoft YaHei"/>
                <a:ea typeface="Microsoft YaHei"/>
              </a:rPr>
              <a:t>谢谢观看</a:t>
            </a:r>
            <a:r>
              <a:rPr lang="zh-CN" sz="1300" b="0" u="none" strike="noStrike">
                <a:solidFill>
                  <a:srgbClr val="B99A85">
                    <a:alpha val="100000"/>
                  </a:srgbClr>
                </a:solidFill>
                <a:effectLst/>
                <a:latin typeface="Microsoft YaHei"/>
                <a:ea typeface="Microsoft YaHei"/>
              </a:rPr>
              <a:t> </a:t>
            </a:r>
            <a:endParaRPr/>
          </a:p>
        </p:txBody>
      </p:sp>
      <p:sp>
        <p:nvSpPr>
          <p:cNvPr id="141" name="Shape 2"/>
          <p:cNvSpPr/>
          <p:nvPr/>
        </p:nvSpPr>
        <p:spPr>
          <a:xfrm>
            <a:off x="8961120" y="3749040"/>
            <a:ext cx="4571640" cy="4571640"/>
          </a:xfrm>
          <a:prstGeom prst="ellipse">
            <a:avLst/>
          </a:prstGeom>
          <a:noFill/>
          <a:ln w="15240">
            <a:solidFill>
              <a:srgbClr val="EA580C">
                <a:alpha val="21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transition spd="slow"/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明朝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明朝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Application>Tencent office</Application>
</Properties>
</file>

<file path=docProps/core.xml><?xml version="1.0" encoding="utf-8"?>
<cp:coreProperties xmlns:xsi="http://www.w3.org/2001/XMLSchema-instance" xmlns:dcmitype="http://purl.org/dc/dcmitype/" xmlns:dcterms="http://purl.org/dc/terms/" xmlns:dc="http://purl.org/dc/elements/1.1/" xmlns:cp="http://schemas.openxmlformats.org/package/2006/metadata/core-properties">
  <dcterms:created xsi:type="dcterms:W3CDTF">2026-09-21T23:43:43Z</dcterms:created>
  <dcterms:modified xsi:type="dcterms:W3CDTF">2026-09-21T23:43:43Z</dcterms:modified>
</cp:coreProperties>
</file>